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70" r:id="rId13"/>
    <p:sldId id="290" r:id="rId14"/>
    <p:sldId id="291" r:id="rId15"/>
    <p:sldId id="299" r:id="rId16"/>
    <p:sldId id="273" r:id="rId17"/>
    <p:sldId id="274" r:id="rId18"/>
    <p:sldId id="275" r:id="rId19"/>
    <p:sldId id="276" r:id="rId20"/>
    <p:sldId id="277" r:id="rId21"/>
    <p:sldId id="292" r:id="rId22"/>
    <p:sldId id="278" r:id="rId23"/>
    <p:sldId id="293" r:id="rId24"/>
    <p:sldId id="279" r:id="rId25"/>
    <p:sldId id="298" r:id="rId26"/>
    <p:sldId id="280" r:id="rId27"/>
    <p:sldId id="294" r:id="rId28"/>
    <p:sldId id="281" r:id="rId29"/>
    <p:sldId id="295" r:id="rId30"/>
    <p:sldId id="282" r:id="rId31"/>
    <p:sldId id="283" r:id="rId32"/>
    <p:sldId id="284" r:id="rId33"/>
    <p:sldId id="296" r:id="rId34"/>
    <p:sldId id="285" r:id="rId35"/>
    <p:sldId id="286" r:id="rId36"/>
    <p:sldId id="297" r:id="rId37"/>
    <p:sldId id="289" r:id="rId38"/>
    <p:sldId id="300" r:id="rId39"/>
    <p:sldId id="301" r:id="rId40"/>
    <p:sldId id="304" r:id="rId41"/>
    <p:sldId id="302" r:id="rId42"/>
    <p:sldId id="303" r:id="rId43"/>
  </p:sldIdLst>
  <p:sldSz cx="9144000" cy="6858000" type="screen4x3"/>
  <p:notesSz cx="6858000" cy="9144000"/>
  <p:defaultTextStyle>
    <a:defPPr>
      <a:defRPr lang="es-MX"/>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282" y="4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lvl1pPr>
              <a:defRPr/>
            </a:lvl1pPr>
          </a:lstStyle>
          <a:p>
            <a:pPr>
              <a:defRPr/>
            </a:pPr>
            <a:fld id="{C4723AAA-631C-4D4D-9097-99494D725C33}" type="datetimeFigureOut">
              <a:rPr lang="es-MX"/>
              <a:pPr>
                <a:defRPr/>
              </a:pPr>
              <a:t>07/04/2019</a:t>
            </a:fld>
            <a:endParaRPr lang="es-MX"/>
          </a:p>
        </p:txBody>
      </p:sp>
      <p:sp>
        <p:nvSpPr>
          <p:cNvPr id="5" name="4 Marcador de pie de página"/>
          <p:cNvSpPr>
            <a:spLocks noGrp="1"/>
          </p:cNvSpPr>
          <p:nvPr>
            <p:ph type="ftr" sz="quarter" idx="11"/>
          </p:nvPr>
        </p:nvSpPr>
        <p:spPr/>
        <p:txBody>
          <a:bodyPr/>
          <a:lstStyle>
            <a:lvl1pPr>
              <a:defRPr/>
            </a:lvl1pPr>
          </a:lstStyle>
          <a:p>
            <a:pPr>
              <a:defRPr/>
            </a:pPr>
            <a:endParaRPr lang="es-MX"/>
          </a:p>
        </p:txBody>
      </p:sp>
      <p:sp>
        <p:nvSpPr>
          <p:cNvPr id="6" name="5 Marcador de número de diapositiva"/>
          <p:cNvSpPr>
            <a:spLocks noGrp="1"/>
          </p:cNvSpPr>
          <p:nvPr>
            <p:ph type="sldNum" sz="quarter" idx="12"/>
          </p:nvPr>
        </p:nvSpPr>
        <p:spPr/>
        <p:txBody>
          <a:bodyPr/>
          <a:lstStyle>
            <a:lvl1pPr>
              <a:defRPr/>
            </a:lvl1pPr>
          </a:lstStyle>
          <a:p>
            <a:pPr>
              <a:defRPr/>
            </a:pPr>
            <a:fld id="{3A2A530A-ADBC-4966-AC1F-80A7CC2E09A3}" type="slidenum">
              <a:rPr lang="es-MX" altLang="es-MX"/>
              <a:pPr>
                <a:defRPr/>
              </a:pPr>
              <a:t>‹Nº›</a:t>
            </a:fld>
            <a:endParaRPr lang="es-MX" altLang="es-MX"/>
          </a:p>
        </p:txBody>
      </p:sp>
    </p:spTree>
    <p:extLst>
      <p:ext uri="{BB962C8B-B14F-4D97-AF65-F5344CB8AC3E}">
        <p14:creationId xmlns:p14="http://schemas.microsoft.com/office/powerpoint/2010/main" val="110843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lvl1pPr>
              <a:defRPr/>
            </a:lvl1pPr>
          </a:lstStyle>
          <a:p>
            <a:pPr>
              <a:defRPr/>
            </a:pPr>
            <a:fld id="{6FB78870-DB4A-410F-A1BA-5C4A9C93AED3}" type="datetimeFigureOut">
              <a:rPr lang="es-MX"/>
              <a:pPr>
                <a:defRPr/>
              </a:pPr>
              <a:t>07/04/2019</a:t>
            </a:fld>
            <a:endParaRPr lang="es-MX"/>
          </a:p>
        </p:txBody>
      </p:sp>
      <p:sp>
        <p:nvSpPr>
          <p:cNvPr id="5" name="4 Marcador de pie de página"/>
          <p:cNvSpPr>
            <a:spLocks noGrp="1"/>
          </p:cNvSpPr>
          <p:nvPr>
            <p:ph type="ftr" sz="quarter" idx="11"/>
          </p:nvPr>
        </p:nvSpPr>
        <p:spPr/>
        <p:txBody>
          <a:bodyPr/>
          <a:lstStyle>
            <a:lvl1pPr>
              <a:defRPr/>
            </a:lvl1pPr>
          </a:lstStyle>
          <a:p>
            <a:pPr>
              <a:defRPr/>
            </a:pPr>
            <a:endParaRPr lang="es-MX"/>
          </a:p>
        </p:txBody>
      </p:sp>
      <p:sp>
        <p:nvSpPr>
          <p:cNvPr id="6" name="5 Marcador de número de diapositiva"/>
          <p:cNvSpPr>
            <a:spLocks noGrp="1"/>
          </p:cNvSpPr>
          <p:nvPr>
            <p:ph type="sldNum" sz="quarter" idx="12"/>
          </p:nvPr>
        </p:nvSpPr>
        <p:spPr/>
        <p:txBody>
          <a:bodyPr/>
          <a:lstStyle>
            <a:lvl1pPr>
              <a:defRPr/>
            </a:lvl1pPr>
          </a:lstStyle>
          <a:p>
            <a:pPr>
              <a:defRPr/>
            </a:pPr>
            <a:fld id="{162EA599-608E-4A9F-8126-3C52E42D0FC9}" type="slidenum">
              <a:rPr lang="es-MX" altLang="es-MX"/>
              <a:pPr>
                <a:defRPr/>
              </a:pPr>
              <a:t>‹Nº›</a:t>
            </a:fld>
            <a:endParaRPr lang="es-MX" altLang="es-MX"/>
          </a:p>
        </p:txBody>
      </p:sp>
    </p:spTree>
    <p:extLst>
      <p:ext uri="{BB962C8B-B14F-4D97-AF65-F5344CB8AC3E}">
        <p14:creationId xmlns:p14="http://schemas.microsoft.com/office/powerpoint/2010/main" val="44616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lvl1pPr>
              <a:defRPr/>
            </a:lvl1pPr>
          </a:lstStyle>
          <a:p>
            <a:pPr>
              <a:defRPr/>
            </a:pPr>
            <a:fld id="{EF9172A3-7842-4605-8565-BEF32F25370F}" type="datetimeFigureOut">
              <a:rPr lang="es-MX"/>
              <a:pPr>
                <a:defRPr/>
              </a:pPr>
              <a:t>07/04/2019</a:t>
            </a:fld>
            <a:endParaRPr lang="es-MX"/>
          </a:p>
        </p:txBody>
      </p:sp>
      <p:sp>
        <p:nvSpPr>
          <p:cNvPr id="5" name="4 Marcador de pie de página"/>
          <p:cNvSpPr>
            <a:spLocks noGrp="1"/>
          </p:cNvSpPr>
          <p:nvPr>
            <p:ph type="ftr" sz="quarter" idx="11"/>
          </p:nvPr>
        </p:nvSpPr>
        <p:spPr/>
        <p:txBody>
          <a:bodyPr/>
          <a:lstStyle>
            <a:lvl1pPr>
              <a:defRPr/>
            </a:lvl1pPr>
          </a:lstStyle>
          <a:p>
            <a:pPr>
              <a:defRPr/>
            </a:pPr>
            <a:endParaRPr lang="es-MX"/>
          </a:p>
        </p:txBody>
      </p:sp>
      <p:sp>
        <p:nvSpPr>
          <p:cNvPr id="6" name="5 Marcador de número de diapositiva"/>
          <p:cNvSpPr>
            <a:spLocks noGrp="1"/>
          </p:cNvSpPr>
          <p:nvPr>
            <p:ph type="sldNum" sz="quarter" idx="12"/>
          </p:nvPr>
        </p:nvSpPr>
        <p:spPr/>
        <p:txBody>
          <a:bodyPr/>
          <a:lstStyle>
            <a:lvl1pPr>
              <a:defRPr/>
            </a:lvl1pPr>
          </a:lstStyle>
          <a:p>
            <a:pPr>
              <a:defRPr/>
            </a:pPr>
            <a:fld id="{75536D88-E0AF-4478-B5C3-790CAB23291A}" type="slidenum">
              <a:rPr lang="es-MX" altLang="es-MX"/>
              <a:pPr>
                <a:defRPr/>
              </a:pPr>
              <a:t>‹Nº›</a:t>
            </a:fld>
            <a:endParaRPr lang="es-MX" altLang="es-MX"/>
          </a:p>
        </p:txBody>
      </p:sp>
    </p:spTree>
    <p:extLst>
      <p:ext uri="{BB962C8B-B14F-4D97-AF65-F5344CB8AC3E}">
        <p14:creationId xmlns:p14="http://schemas.microsoft.com/office/powerpoint/2010/main" val="188623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lvl1pPr>
              <a:defRPr/>
            </a:lvl1pPr>
          </a:lstStyle>
          <a:p>
            <a:pPr>
              <a:defRPr/>
            </a:pPr>
            <a:fld id="{6D68A962-8D2A-4BD3-969C-599DB3838860}" type="datetimeFigureOut">
              <a:rPr lang="es-MX"/>
              <a:pPr>
                <a:defRPr/>
              </a:pPr>
              <a:t>07/04/2019</a:t>
            </a:fld>
            <a:endParaRPr lang="es-MX"/>
          </a:p>
        </p:txBody>
      </p:sp>
      <p:sp>
        <p:nvSpPr>
          <p:cNvPr id="5" name="4 Marcador de pie de página"/>
          <p:cNvSpPr>
            <a:spLocks noGrp="1"/>
          </p:cNvSpPr>
          <p:nvPr>
            <p:ph type="ftr" sz="quarter" idx="11"/>
          </p:nvPr>
        </p:nvSpPr>
        <p:spPr/>
        <p:txBody>
          <a:bodyPr/>
          <a:lstStyle>
            <a:lvl1pPr>
              <a:defRPr/>
            </a:lvl1pPr>
          </a:lstStyle>
          <a:p>
            <a:pPr>
              <a:defRPr/>
            </a:pPr>
            <a:endParaRPr lang="es-MX"/>
          </a:p>
        </p:txBody>
      </p:sp>
      <p:sp>
        <p:nvSpPr>
          <p:cNvPr id="6" name="5 Marcador de número de diapositiva"/>
          <p:cNvSpPr>
            <a:spLocks noGrp="1"/>
          </p:cNvSpPr>
          <p:nvPr>
            <p:ph type="sldNum" sz="quarter" idx="12"/>
          </p:nvPr>
        </p:nvSpPr>
        <p:spPr/>
        <p:txBody>
          <a:bodyPr/>
          <a:lstStyle>
            <a:lvl1pPr>
              <a:defRPr/>
            </a:lvl1pPr>
          </a:lstStyle>
          <a:p>
            <a:pPr>
              <a:defRPr/>
            </a:pPr>
            <a:fld id="{84B8B381-2303-470A-9B11-3580EBBAFFE6}" type="slidenum">
              <a:rPr lang="es-MX" altLang="es-MX"/>
              <a:pPr>
                <a:defRPr/>
              </a:pPr>
              <a:t>‹Nº›</a:t>
            </a:fld>
            <a:endParaRPr lang="es-MX" altLang="es-MX"/>
          </a:p>
        </p:txBody>
      </p:sp>
    </p:spTree>
    <p:extLst>
      <p:ext uri="{BB962C8B-B14F-4D97-AF65-F5344CB8AC3E}">
        <p14:creationId xmlns:p14="http://schemas.microsoft.com/office/powerpoint/2010/main" val="295340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9054BD1F-22FD-4F94-A1F8-A1C6E8AF9CF0}" type="datetimeFigureOut">
              <a:rPr lang="es-MX"/>
              <a:pPr>
                <a:defRPr/>
              </a:pPr>
              <a:t>07/04/2019</a:t>
            </a:fld>
            <a:endParaRPr lang="es-MX"/>
          </a:p>
        </p:txBody>
      </p:sp>
      <p:sp>
        <p:nvSpPr>
          <p:cNvPr id="5" name="4 Marcador de pie de página"/>
          <p:cNvSpPr>
            <a:spLocks noGrp="1"/>
          </p:cNvSpPr>
          <p:nvPr>
            <p:ph type="ftr" sz="quarter" idx="11"/>
          </p:nvPr>
        </p:nvSpPr>
        <p:spPr/>
        <p:txBody>
          <a:bodyPr/>
          <a:lstStyle>
            <a:lvl1pPr>
              <a:defRPr/>
            </a:lvl1pPr>
          </a:lstStyle>
          <a:p>
            <a:pPr>
              <a:defRPr/>
            </a:pPr>
            <a:endParaRPr lang="es-MX"/>
          </a:p>
        </p:txBody>
      </p:sp>
      <p:sp>
        <p:nvSpPr>
          <p:cNvPr id="6" name="5 Marcador de número de diapositiva"/>
          <p:cNvSpPr>
            <a:spLocks noGrp="1"/>
          </p:cNvSpPr>
          <p:nvPr>
            <p:ph type="sldNum" sz="quarter" idx="12"/>
          </p:nvPr>
        </p:nvSpPr>
        <p:spPr/>
        <p:txBody>
          <a:bodyPr/>
          <a:lstStyle>
            <a:lvl1pPr>
              <a:defRPr/>
            </a:lvl1pPr>
          </a:lstStyle>
          <a:p>
            <a:pPr>
              <a:defRPr/>
            </a:pPr>
            <a:fld id="{01C9BB1F-CA01-45D5-8ECF-6BE6660FEC13}" type="slidenum">
              <a:rPr lang="es-MX" altLang="es-MX"/>
              <a:pPr>
                <a:defRPr/>
              </a:pPr>
              <a:t>‹Nº›</a:t>
            </a:fld>
            <a:endParaRPr lang="es-MX" altLang="es-MX"/>
          </a:p>
        </p:txBody>
      </p:sp>
    </p:spTree>
    <p:extLst>
      <p:ext uri="{BB962C8B-B14F-4D97-AF65-F5344CB8AC3E}">
        <p14:creationId xmlns:p14="http://schemas.microsoft.com/office/powerpoint/2010/main" val="2521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3 Marcador de fecha"/>
          <p:cNvSpPr>
            <a:spLocks noGrp="1"/>
          </p:cNvSpPr>
          <p:nvPr>
            <p:ph type="dt" sz="half" idx="10"/>
          </p:nvPr>
        </p:nvSpPr>
        <p:spPr/>
        <p:txBody>
          <a:bodyPr/>
          <a:lstStyle>
            <a:lvl1pPr>
              <a:defRPr/>
            </a:lvl1pPr>
          </a:lstStyle>
          <a:p>
            <a:pPr>
              <a:defRPr/>
            </a:pPr>
            <a:fld id="{DF8FB76F-CDAF-4C87-8BD9-3CF8F7A8F07B}" type="datetimeFigureOut">
              <a:rPr lang="es-MX"/>
              <a:pPr>
                <a:defRPr/>
              </a:pPr>
              <a:t>07/04/2019</a:t>
            </a:fld>
            <a:endParaRPr lang="es-MX"/>
          </a:p>
        </p:txBody>
      </p:sp>
      <p:sp>
        <p:nvSpPr>
          <p:cNvPr id="6" name="4 Marcador de pie de página"/>
          <p:cNvSpPr>
            <a:spLocks noGrp="1"/>
          </p:cNvSpPr>
          <p:nvPr>
            <p:ph type="ftr" sz="quarter" idx="11"/>
          </p:nvPr>
        </p:nvSpPr>
        <p:spPr/>
        <p:txBody>
          <a:bodyPr/>
          <a:lstStyle>
            <a:lvl1pPr>
              <a:defRPr/>
            </a:lvl1pPr>
          </a:lstStyle>
          <a:p>
            <a:pPr>
              <a:defRPr/>
            </a:pPr>
            <a:endParaRPr lang="es-MX"/>
          </a:p>
        </p:txBody>
      </p:sp>
      <p:sp>
        <p:nvSpPr>
          <p:cNvPr id="7" name="5 Marcador de número de diapositiva"/>
          <p:cNvSpPr>
            <a:spLocks noGrp="1"/>
          </p:cNvSpPr>
          <p:nvPr>
            <p:ph type="sldNum" sz="quarter" idx="12"/>
          </p:nvPr>
        </p:nvSpPr>
        <p:spPr/>
        <p:txBody>
          <a:bodyPr/>
          <a:lstStyle>
            <a:lvl1pPr>
              <a:defRPr/>
            </a:lvl1pPr>
          </a:lstStyle>
          <a:p>
            <a:pPr>
              <a:defRPr/>
            </a:pPr>
            <a:fld id="{6A5747B5-98A7-4B4F-BE4B-8C5C4C228A93}" type="slidenum">
              <a:rPr lang="es-MX" altLang="es-MX"/>
              <a:pPr>
                <a:defRPr/>
              </a:pPr>
              <a:t>‹Nº›</a:t>
            </a:fld>
            <a:endParaRPr lang="es-MX" altLang="es-MX"/>
          </a:p>
        </p:txBody>
      </p:sp>
    </p:spTree>
    <p:extLst>
      <p:ext uri="{BB962C8B-B14F-4D97-AF65-F5344CB8AC3E}">
        <p14:creationId xmlns:p14="http://schemas.microsoft.com/office/powerpoint/2010/main" val="165345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3 Marcador de fecha"/>
          <p:cNvSpPr>
            <a:spLocks noGrp="1"/>
          </p:cNvSpPr>
          <p:nvPr>
            <p:ph type="dt" sz="half" idx="10"/>
          </p:nvPr>
        </p:nvSpPr>
        <p:spPr/>
        <p:txBody>
          <a:bodyPr/>
          <a:lstStyle>
            <a:lvl1pPr>
              <a:defRPr/>
            </a:lvl1pPr>
          </a:lstStyle>
          <a:p>
            <a:pPr>
              <a:defRPr/>
            </a:pPr>
            <a:fld id="{E8885D6D-1561-42AE-86FE-7C7C2084AC70}" type="datetimeFigureOut">
              <a:rPr lang="es-MX"/>
              <a:pPr>
                <a:defRPr/>
              </a:pPr>
              <a:t>07/04/2019</a:t>
            </a:fld>
            <a:endParaRPr lang="es-MX"/>
          </a:p>
        </p:txBody>
      </p:sp>
      <p:sp>
        <p:nvSpPr>
          <p:cNvPr id="8" name="4 Marcador de pie de página"/>
          <p:cNvSpPr>
            <a:spLocks noGrp="1"/>
          </p:cNvSpPr>
          <p:nvPr>
            <p:ph type="ftr" sz="quarter" idx="11"/>
          </p:nvPr>
        </p:nvSpPr>
        <p:spPr/>
        <p:txBody>
          <a:bodyPr/>
          <a:lstStyle>
            <a:lvl1pPr>
              <a:defRPr/>
            </a:lvl1pPr>
          </a:lstStyle>
          <a:p>
            <a:pPr>
              <a:defRPr/>
            </a:pPr>
            <a:endParaRPr lang="es-MX"/>
          </a:p>
        </p:txBody>
      </p:sp>
      <p:sp>
        <p:nvSpPr>
          <p:cNvPr id="9" name="5 Marcador de número de diapositiva"/>
          <p:cNvSpPr>
            <a:spLocks noGrp="1"/>
          </p:cNvSpPr>
          <p:nvPr>
            <p:ph type="sldNum" sz="quarter" idx="12"/>
          </p:nvPr>
        </p:nvSpPr>
        <p:spPr/>
        <p:txBody>
          <a:bodyPr/>
          <a:lstStyle>
            <a:lvl1pPr>
              <a:defRPr/>
            </a:lvl1pPr>
          </a:lstStyle>
          <a:p>
            <a:pPr>
              <a:defRPr/>
            </a:pPr>
            <a:fld id="{055941A5-E9CA-4415-9491-E1C2EA2F7736}" type="slidenum">
              <a:rPr lang="es-MX" altLang="es-MX"/>
              <a:pPr>
                <a:defRPr/>
              </a:pPr>
              <a:t>‹Nº›</a:t>
            </a:fld>
            <a:endParaRPr lang="es-MX" altLang="es-MX"/>
          </a:p>
        </p:txBody>
      </p:sp>
    </p:spTree>
    <p:extLst>
      <p:ext uri="{BB962C8B-B14F-4D97-AF65-F5344CB8AC3E}">
        <p14:creationId xmlns:p14="http://schemas.microsoft.com/office/powerpoint/2010/main" val="372461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3 Marcador de fecha"/>
          <p:cNvSpPr>
            <a:spLocks noGrp="1"/>
          </p:cNvSpPr>
          <p:nvPr>
            <p:ph type="dt" sz="half" idx="10"/>
          </p:nvPr>
        </p:nvSpPr>
        <p:spPr/>
        <p:txBody>
          <a:bodyPr/>
          <a:lstStyle>
            <a:lvl1pPr>
              <a:defRPr/>
            </a:lvl1pPr>
          </a:lstStyle>
          <a:p>
            <a:pPr>
              <a:defRPr/>
            </a:pPr>
            <a:fld id="{DA9CC655-B6AD-4F8E-83FA-63759E642E93}" type="datetimeFigureOut">
              <a:rPr lang="es-MX"/>
              <a:pPr>
                <a:defRPr/>
              </a:pPr>
              <a:t>07/04/2019</a:t>
            </a:fld>
            <a:endParaRPr lang="es-MX"/>
          </a:p>
        </p:txBody>
      </p:sp>
      <p:sp>
        <p:nvSpPr>
          <p:cNvPr id="4" name="4 Marcador de pie de página"/>
          <p:cNvSpPr>
            <a:spLocks noGrp="1"/>
          </p:cNvSpPr>
          <p:nvPr>
            <p:ph type="ftr" sz="quarter" idx="11"/>
          </p:nvPr>
        </p:nvSpPr>
        <p:spPr/>
        <p:txBody>
          <a:bodyPr/>
          <a:lstStyle>
            <a:lvl1pPr>
              <a:defRPr/>
            </a:lvl1pPr>
          </a:lstStyle>
          <a:p>
            <a:pPr>
              <a:defRPr/>
            </a:pPr>
            <a:endParaRPr lang="es-MX"/>
          </a:p>
        </p:txBody>
      </p:sp>
      <p:sp>
        <p:nvSpPr>
          <p:cNvPr id="5" name="5 Marcador de número de diapositiva"/>
          <p:cNvSpPr>
            <a:spLocks noGrp="1"/>
          </p:cNvSpPr>
          <p:nvPr>
            <p:ph type="sldNum" sz="quarter" idx="12"/>
          </p:nvPr>
        </p:nvSpPr>
        <p:spPr/>
        <p:txBody>
          <a:bodyPr/>
          <a:lstStyle>
            <a:lvl1pPr>
              <a:defRPr/>
            </a:lvl1pPr>
          </a:lstStyle>
          <a:p>
            <a:pPr>
              <a:defRPr/>
            </a:pPr>
            <a:fld id="{C9697B40-AA5A-4666-85AC-5E9E7159D782}" type="slidenum">
              <a:rPr lang="es-MX" altLang="es-MX"/>
              <a:pPr>
                <a:defRPr/>
              </a:pPr>
              <a:t>‹Nº›</a:t>
            </a:fld>
            <a:endParaRPr lang="es-MX" altLang="es-MX"/>
          </a:p>
        </p:txBody>
      </p:sp>
    </p:spTree>
    <p:extLst>
      <p:ext uri="{BB962C8B-B14F-4D97-AF65-F5344CB8AC3E}">
        <p14:creationId xmlns:p14="http://schemas.microsoft.com/office/powerpoint/2010/main" val="2957752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6F97472B-FC3E-4181-9980-6D737A810272}" type="datetimeFigureOut">
              <a:rPr lang="es-MX"/>
              <a:pPr>
                <a:defRPr/>
              </a:pPr>
              <a:t>07/04/2019</a:t>
            </a:fld>
            <a:endParaRPr lang="es-MX"/>
          </a:p>
        </p:txBody>
      </p:sp>
      <p:sp>
        <p:nvSpPr>
          <p:cNvPr id="3" name="4 Marcador de pie de página"/>
          <p:cNvSpPr>
            <a:spLocks noGrp="1"/>
          </p:cNvSpPr>
          <p:nvPr>
            <p:ph type="ftr" sz="quarter" idx="11"/>
          </p:nvPr>
        </p:nvSpPr>
        <p:spPr/>
        <p:txBody>
          <a:bodyPr/>
          <a:lstStyle>
            <a:lvl1pPr>
              <a:defRPr/>
            </a:lvl1pPr>
          </a:lstStyle>
          <a:p>
            <a:pPr>
              <a:defRPr/>
            </a:pPr>
            <a:endParaRPr lang="es-MX"/>
          </a:p>
        </p:txBody>
      </p:sp>
      <p:sp>
        <p:nvSpPr>
          <p:cNvPr id="4" name="5 Marcador de número de diapositiva"/>
          <p:cNvSpPr>
            <a:spLocks noGrp="1"/>
          </p:cNvSpPr>
          <p:nvPr>
            <p:ph type="sldNum" sz="quarter" idx="12"/>
          </p:nvPr>
        </p:nvSpPr>
        <p:spPr/>
        <p:txBody>
          <a:bodyPr/>
          <a:lstStyle>
            <a:lvl1pPr>
              <a:defRPr/>
            </a:lvl1pPr>
          </a:lstStyle>
          <a:p>
            <a:pPr>
              <a:defRPr/>
            </a:pPr>
            <a:fld id="{D2B5D822-9131-4539-9A1B-2E86D514854F}" type="slidenum">
              <a:rPr lang="es-MX" altLang="es-MX"/>
              <a:pPr>
                <a:defRPr/>
              </a:pPr>
              <a:t>‹Nº›</a:t>
            </a:fld>
            <a:endParaRPr lang="es-MX" altLang="es-MX"/>
          </a:p>
        </p:txBody>
      </p:sp>
    </p:spTree>
    <p:extLst>
      <p:ext uri="{BB962C8B-B14F-4D97-AF65-F5344CB8AC3E}">
        <p14:creationId xmlns:p14="http://schemas.microsoft.com/office/powerpoint/2010/main" val="328792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FD4DB9B5-6950-4DE7-867F-741E9EC7A66A}" type="datetimeFigureOut">
              <a:rPr lang="es-MX"/>
              <a:pPr>
                <a:defRPr/>
              </a:pPr>
              <a:t>07/04/2019</a:t>
            </a:fld>
            <a:endParaRPr lang="es-MX"/>
          </a:p>
        </p:txBody>
      </p:sp>
      <p:sp>
        <p:nvSpPr>
          <p:cNvPr id="6" name="4 Marcador de pie de página"/>
          <p:cNvSpPr>
            <a:spLocks noGrp="1"/>
          </p:cNvSpPr>
          <p:nvPr>
            <p:ph type="ftr" sz="quarter" idx="11"/>
          </p:nvPr>
        </p:nvSpPr>
        <p:spPr/>
        <p:txBody>
          <a:bodyPr/>
          <a:lstStyle>
            <a:lvl1pPr>
              <a:defRPr/>
            </a:lvl1pPr>
          </a:lstStyle>
          <a:p>
            <a:pPr>
              <a:defRPr/>
            </a:pPr>
            <a:endParaRPr lang="es-MX"/>
          </a:p>
        </p:txBody>
      </p:sp>
      <p:sp>
        <p:nvSpPr>
          <p:cNvPr id="7" name="5 Marcador de número de diapositiva"/>
          <p:cNvSpPr>
            <a:spLocks noGrp="1"/>
          </p:cNvSpPr>
          <p:nvPr>
            <p:ph type="sldNum" sz="quarter" idx="12"/>
          </p:nvPr>
        </p:nvSpPr>
        <p:spPr/>
        <p:txBody>
          <a:bodyPr/>
          <a:lstStyle>
            <a:lvl1pPr>
              <a:defRPr/>
            </a:lvl1pPr>
          </a:lstStyle>
          <a:p>
            <a:pPr>
              <a:defRPr/>
            </a:pPr>
            <a:fld id="{8AA64040-6EF0-47C9-BAA1-D9AE8316E95B}" type="slidenum">
              <a:rPr lang="es-MX" altLang="es-MX"/>
              <a:pPr>
                <a:defRPr/>
              </a:pPr>
              <a:t>‹Nº›</a:t>
            </a:fld>
            <a:endParaRPr lang="es-MX" altLang="es-MX"/>
          </a:p>
        </p:txBody>
      </p:sp>
    </p:spTree>
    <p:extLst>
      <p:ext uri="{BB962C8B-B14F-4D97-AF65-F5344CB8AC3E}">
        <p14:creationId xmlns:p14="http://schemas.microsoft.com/office/powerpoint/2010/main" val="164819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C6BC6530-B903-4331-BB24-DA7EB51B4DE1}" type="datetimeFigureOut">
              <a:rPr lang="es-MX"/>
              <a:pPr>
                <a:defRPr/>
              </a:pPr>
              <a:t>07/04/2019</a:t>
            </a:fld>
            <a:endParaRPr lang="es-MX"/>
          </a:p>
        </p:txBody>
      </p:sp>
      <p:sp>
        <p:nvSpPr>
          <p:cNvPr id="6" name="4 Marcador de pie de página"/>
          <p:cNvSpPr>
            <a:spLocks noGrp="1"/>
          </p:cNvSpPr>
          <p:nvPr>
            <p:ph type="ftr" sz="quarter" idx="11"/>
          </p:nvPr>
        </p:nvSpPr>
        <p:spPr/>
        <p:txBody>
          <a:bodyPr/>
          <a:lstStyle>
            <a:lvl1pPr>
              <a:defRPr/>
            </a:lvl1pPr>
          </a:lstStyle>
          <a:p>
            <a:pPr>
              <a:defRPr/>
            </a:pPr>
            <a:endParaRPr lang="es-MX"/>
          </a:p>
        </p:txBody>
      </p:sp>
      <p:sp>
        <p:nvSpPr>
          <p:cNvPr id="7" name="5 Marcador de número de diapositiva"/>
          <p:cNvSpPr>
            <a:spLocks noGrp="1"/>
          </p:cNvSpPr>
          <p:nvPr>
            <p:ph type="sldNum" sz="quarter" idx="12"/>
          </p:nvPr>
        </p:nvSpPr>
        <p:spPr/>
        <p:txBody>
          <a:bodyPr/>
          <a:lstStyle>
            <a:lvl1pPr>
              <a:defRPr/>
            </a:lvl1pPr>
          </a:lstStyle>
          <a:p>
            <a:pPr>
              <a:defRPr/>
            </a:pPr>
            <a:fld id="{AF7ED19E-5E16-442E-948C-243FA9B69A37}" type="slidenum">
              <a:rPr lang="es-MX" altLang="es-MX"/>
              <a:pPr>
                <a:defRPr/>
              </a:pPr>
              <a:t>‹Nº›</a:t>
            </a:fld>
            <a:endParaRPr lang="es-MX" altLang="es-MX"/>
          </a:p>
        </p:txBody>
      </p:sp>
    </p:spTree>
    <p:extLst>
      <p:ext uri="{BB962C8B-B14F-4D97-AF65-F5344CB8AC3E}">
        <p14:creationId xmlns:p14="http://schemas.microsoft.com/office/powerpoint/2010/main" val="290805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MX" smtClean="0"/>
              <a:t>Haga clic para modificar el estilo de título del patrón</a:t>
            </a:r>
            <a:endParaRPr lang="es-MX" altLang="es-MX" smtClean="0"/>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MX" smtClean="0"/>
              <a:t>Haga clic para modificar el estilo de texto del patrón</a:t>
            </a:r>
          </a:p>
          <a:p>
            <a:pPr lvl="1"/>
            <a:r>
              <a:rPr lang="es-ES" altLang="es-MX" smtClean="0"/>
              <a:t>Segundo nivel</a:t>
            </a:r>
          </a:p>
          <a:p>
            <a:pPr lvl="2"/>
            <a:r>
              <a:rPr lang="es-ES" altLang="es-MX" smtClean="0"/>
              <a:t>Tercer nivel</a:t>
            </a:r>
          </a:p>
          <a:p>
            <a:pPr lvl="3"/>
            <a:r>
              <a:rPr lang="es-ES" altLang="es-MX" smtClean="0"/>
              <a:t>Cuarto nivel</a:t>
            </a:r>
          </a:p>
          <a:p>
            <a:pPr lvl="4"/>
            <a:r>
              <a:rPr lang="es-ES" altLang="es-MX" smtClean="0"/>
              <a:t>Quinto nivel</a:t>
            </a:r>
            <a:endParaRPr lang="es-MX" altLang="es-MX"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8FDAEBBB-BD34-4BDC-B6C4-05010BBECA42}" type="datetimeFigureOut">
              <a:rPr lang="es-MX"/>
              <a:pPr>
                <a:defRPr/>
              </a:pPr>
              <a:t>07/04/2019</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D0A6C906-1A78-458C-91CD-8F998DB0447F}" type="slidenum">
              <a:rPr lang="es-MX" altLang="es-MX"/>
              <a:pPr>
                <a:defRPr/>
              </a:pPr>
              <a:t>‹Nº›</a:t>
            </a:fld>
            <a:endParaRPr lang="es-MX" alt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ng.com/?setlang=es"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8313" y="836613"/>
            <a:ext cx="8229600" cy="6021387"/>
          </a:xfrm>
        </p:spPr>
        <p:txBody>
          <a:bodyPr rtlCol="0">
            <a:normAutofit/>
          </a:bodyPr>
          <a:lstStyle/>
          <a:p>
            <a:pPr marL="0" indent="0" algn="ctr" eaLnBrk="1" fontAlgn="auto" hangingPunct="1">
              <a:spcAft>
                <a:spcPts val="0"/>
              </a:spcAft>
              <a:buFont typeface="Arial" panose="020B0604020202020204" pitchFamily="34" charset="0"/>
              <a:buNone/>
              <a:defRPr/>
            </a:pPr>
            <a:r>
              <a:rPr lang="es-MX" sz="2000" dirty="0" smtClean="0">
                <a:solidFill>
                  <a:schemeClr val="accent6">
                    <a:lumMod val="75000"/>
                  </a:schemeClr>
                </a:solidFill>
              </a:rPr>
              <a:t>Lic. Terapia física </a:t>
            </a:r>
          </a:p>
          <a:p>
            <a:pPr marL="0" indent="0" algn="ctr" eaLnBrk="1" fontAlgn="auto" hangingPunct="1">
              <a:spcAft>
                <a:spcPts val="0"/>
              </a:spcAft>
              <a:buFont typeface="Arial" panose="020B0604020202020204" pitchFamily="34" charset="0"/>
              <a:buNone/>
              <a:defRPr/>
            </a:pPr>
            <a:r>
              <a:rPr lang="es-MX" sz="2000" dirty="0" smtClean="0">
                <a:solidFill>
                  <a:schemeClr val="accent6">
                    <a:lumMod val="60000"/>
                    <a:lumOff val="40000"/>
                  </a:schemeClr>
                </a:solidFill>
              </a:rPr>
              <a:t>Herramientas ofimáticas </a:t>
            </a:r>
          </a:p>
          <a:p>
            <a:pPr marL="0" indent="0" algn="ctr" eaLnBrk="1" fontAlgn="auto" hangingPunct="1">
              <a:spcAft>
                <a:spcPts val="0"/>
              </a:spcAft>
              <a:buFont typeface="Arial" panose="020B0604020202020204" pitchFamily="34" charset="0"/>
              <a:buNone/>
              <a:defRPr/>
            </a:pPr>
            <a:r>
              <a:rPr lang="es-MX" sz="2000" dirty="0" smtClean="0">
                <a:solidFill>
                  <a:schemeClr val="accent6">
                    <a:lumMod val="50000"/>
                  </a:schemeClr>
                </a:solidFill>
              </a:rPr>
              <a:t>Prof. Juan Antonio </a:t>
            </a:r>
            <a:r>
              <a:rPr lang="es-MX" sz="2000" dirty="0" err="1">
                <a:solidFill>
                  <a:schemeClr val="accent6">
                    <a:lumMod val="50000"/>
                  </a:schemeClr>
                </a:solidFill>
              </a:rPr>
              <a:t>T</a:t>
            </a:r>
            <a:r>
              <a:rPr lang="es-MX" sz="2000" dirty="0" err="1" smtClean="0">
                <a:solidFill>
                  <a:schemeClr val="accent6">
                    <a:lumMod val="50000"/>
                  </a:schemeClr>
                </a:solidFill>
              </a:rPr>
              <a:t>orija</a:t>
            </a:r>
            <a:r>
              <a:rPr lang="es-MX" sz="2000" dirty="0" smtClean="0">
                <a:solidFill>
                  <a:schemeClr val="accent6">
                    <a:lumMod val="50000"/>
                  </a:schemeClr>
                </a:solidFill>
              </a:rPr>
              <a:t> </a:t>
            </a:r>
          </a:p>
          <a:p>
            <a:pPr marL="0" indent="0" algn="ctr" eaLnBrk="1" fontAlgn="auto" hangingPunct="1">
              <a:spcAft>
                <a:spcPts val="0"/>
              </a:spcAft>
              <a:buFont typeface="Arial" panose="020B0604020202020204" pitchFamily="34" charset="0"/>
              <a:buNone/>
              <a:defRPr/>
            </a:pPr>
            <a:r>
              <a:rPr lang="es-MX" sz="2000" dirty="0" smtClean="0"/>
              <a:t>Tema: Que son los navegadores y buscadores de internet </a:t>
            </a:r>
          </a:p>
          <a:p>
            <a:pPr marL="0" indent="0" algn="ctr" eaLnBrk="1" fontAlgn="auto" hangingPunct="1">
              <a:spcAft>
                <a:spcPts val="0"/>
              </a:spcAft>
              <a:buFont typeface="Arial" panose="020B0604020202020204" pitchFamily="34" charset="0"/>
              <a:buNone/>
              <a:defRPr/>
            </a:pPr>
            <a:r>
              <a:rPr lang="es-MX" sz="2000" dirty="0" smtClean="0"/>
              <a:t>Grupo:IG-2</a:t>
            </a:r>
          </a:p>
          <a:p>
            <a:pPr marL="0" indent="0" algn="ctr" eaLnBrk="1" fontAlgn="auto" hangingPunct="1">
              <a:spcAft>
                <a:spcPts val="0"/>
              </a:spcAft>
              <a:buFont typeface="Arial" panose="020B0604020202020204" pitchFamily="34" charset="0"/>
              <a:buNone/>
              <a:defRPr/>
            </a:pPr>
            <a:r>
              <a:rPr lang="es-MX" sz="2000" dirty="0" smtClean="0"/>
              <a:t>Fecha:8-04-19 </a:t>
            </a:r>
          </a:p>
          <a:p>
            <a:pPr marL="0" indent="0" algn="ctr" eaLnBrk="1" fontAlgn="auto" hangingPunct="1">
              <a:spcAft>
                <a:spcPts val="0"/>
              </a:spcAft>
              <a:buFont typeface="Arial" panose="020B0604020202020204" pitchFamily="34" charset="0"/>
              <a:buNone/>
              <a:defRPr/>
            </a:pPr>
            <a:r>
              <a:rPr lang="es-MX" sz="2000" dirty="0" smtClean="0"/>
              <a:t>Nombres de los alumnos </a:t>
            </a:r>
          </a:p>
          <a:p>
            <a:pPr marL="0" indent="0" algn="ctr" eaLnBrk="1" fontAlgn="auto" hangingPunct="1">
              <a:spcAft>
                <a:spcPts val="0"/>
              </a:spcAft>
              <a:buFont typeface="Arial" panose="020B0604020202020204" pitchFamily="34" charset="0"/>
              <a:buNone/>
              <a:defRPr/>
            </a:pPr>
            <a:r>
              <a:rPr lang="es-MX" sz="2000" dirty="0" smtClean="0"/>
              <a:t>Luna Soto Nadia lizeth1803040116</a:t>
            </a:r>
          </a:p>
          <a:p>
            <a:pPr marL="0" indent="0" algn="ctr" eaLnBrk="1" fontAlgn="auto" hangingPunct="1">
              <a:spcAft>
                <a:spcPts val="0"/>
              </a:spcAft>
              <a:buFont typeface="Arial" panose="020B0604020202020204" pitchFamily="34" charset="0"/>
              <a:buNone/>
              <a:defRPr/>
            </a:pPr>
            <a:r>
              <a:rPr lang="es-MX" sz="2000" dirty="0" smtClean="0"/>
              <a:t>Sánchez Castillo Marian1803040186</a:t>
            </a:r>
          </a:p>
          <a:p>
            <a:pPr marL="0" indent="0" algn="ctr" eaLnBrk="1" fontAlgn="auto" hangingPunct="1">
              <a:spcAft>
                <a:spcPts val="0"/>
              </a:spcAft>
              <a:buFont typeface="Arial" panose="020B0604020202020204" pitchFamily="34" charset="0"/>
              <a:buNone/>
              <a:defRPr/>
            </a:pPr>
            <a:r>
              <a:rPr lang="es-MX" sz="2000" dirty="0" smtClean="0"/>
              <a:t>Dulce Elena Camacho Sánchez 1803040022</a:t>
            </a:r>
          </a:p>
          <a:p>
            <a:pPr marL="0" indent="0" algn="ctr" eaLnBrk="1" fontAlgn="auto" hangingPunct="1">
              <a:spcAft>
                <a:spcPts val="0"/>
              </a:spcAft>
              <a:buFont typeface="Arial" panose="020B0604020202020204" pitchFamily="34" charset="0"/>
              <a:buNone/>
              <a:defRPr/>
            </a:pPr>
            <a:r>
              <a:rPr lang="es-MX" sz="2000" dirty="0" smtClean="0"/>
              <a:t>Rosas García Luis Pablo 1803040183</a:t>
            </a:r>
          </a:p>
          <a:p>
            <a:pPr marL="0" indent="0" algn="ctr" eaLnBrk="1" fontAlgn="auto" hangingPunct="1">
              <a:spcAft>
                <a:spcPts val="0"/>
              </a:spcAft>
              <a:buFont typeface="Arial" panose="020B0604020202020204" pitchFamily="34" charset="0"/>
              <a:buNone/>
              <a:defRPr/>
            </a:pPr>
            <a:r>
              <a:rPr lang="es-MX" sz="2000" dirty="0" smtClean="0"/>
              <a:t>Gaona Espinoza 1803040067</a:t>
            </a:r>
          </a:p>
          <a:p>
            <a:pPr marL="0" indent="0" algn="ctr" eaLnBrk="1" fontAlgn="auto" hangingPunct="1">
              <a:spcAft>
                <a:spcPts val="0"/>
              </a:spcAft>
              <a:buFont typeface="Arial" panose="020B0604020202020204" pitchFamily="34" charset="0"/>
              <a:buNone/>
              <a:defRPr/>
            </a:pPr>
            <a:r>
              <a:rPr lang="es-MX" sz="2000" dirty="0" smtClean="0"/>
              <a:t>Jiménez Morales Dafne 1803040103</a:t>
            </a:r>
          </a:p>
          <a:p>
            <a:pPr marL="0" indent="0" algn="ctr" eaLnBrk="1" fontAlgn="auto" hangingPunct="1">
              <a:spcAft>
                <a:spcPts val="0"/>
              </a:spcAft>
              <a:buFont typeface="Arial" panose="020B0604020202020204" pitchFamily="34" charset="0"/>
              <a:buNone/>
              <a:defRPr/>
            </a:pPr>
            <a:r>
              <a:rPr lang="es-MX" sz="2000" dirty="0" smtClean="0"/>
              <a:t>Torres Arellano Ana Karen1803040214</a:t>
            </a:r>
          </a:p>
          <a:p>
            <a:pPr marL="0" indent="0" algn="ctr" eaLnBrk="1" fontAlgn="auto" hangingPunct="1">
              <a:spcAft>
                <a:spcPts val="0"/>
              </a:spcAft>
              <a:buFont typeface="Arial" panose="020B0604020202020204" pitchFamily="34" charset="0"/>
              <a:buNone/>
              <a:defRPr/>
            </a:pPr>
            <a:r>
              <a:rPr lang="es-MX" sz="2000" dirty="0" smtClean="0"/>
              <a:t>Vázquez  Muñoz Brenda 1803040228</a:t>
            </a:r>
          </a:p>
          <a:p>
            <a:pPr marL="0" indent="0" algn="ctr" eaLnBrk="1" fontAlgn="auto" hangingPunct="1">
              <a:spcAft>
                <a:spcPts val="0"/>
              </a:spcAft>
              <a:buFont typeface="Arial" panose="020B0604020202020204" pitchFamily="34" charset="0"/>
              <a:buNone/>
              <a:defRPr/>
            </a:pPr>
            <a:r>
              <a:rPr lang="pt-BR" sz="2000" dirty="0"/>
              <a:t>Fernández </a:t>
            </a:r>
            <a:r>
              <a:rPr lang="pt-BR" sz="2000" dirty="0" err="1"/>
              <a:t>Marín</a:t>
            </a:r>
            <a:r>
              <a:rPr lang="pt-BR" sz="2000" dirty="0"/>
              <a:t> Miguel </a:t>
            </a:r>
            <a:r>
              <a:rPr lang="pt-BR" sz="2000" dirty="0" err="1"/>
              <a:t>Ángel</a:t>
            </a:r>
            <a:r>
              <a:rPr lang="pt-BR" sz="2000" dirty="0"/>
              <a:t> 1803040058</a:t>
            </a:r>
            <a:endParaRPr lang="es-MX" sz="2000" dirty="0" smtClean="0"/>
          </a:p>
        </p:txBody>
      </p:sp>
      <p:pic>
        <p:nvPicPr>
          <p:cNvPr id="2051" name="Picture 2"/>
          <p:cNvPicPr>
            <a:picLocks noChangeAspect="1" noChangeArrowheads="1"/>
          </p:cNvPicPr>
          <p:nvPr/>
        </p:nvPicPr>
        <p:blipFill>
          <a:blip r:embed="rId2">
            <a:extLst>
              <a:ext uri="{28A0092B-C50C-407E-A947-70E740481C1C}">
                <a14:useLocalDpi xmlns:a14="http://schemas.microsoft.com/office/drawing/2010/main" val="0"/>
              </a:ext>
            </a:extLst>
          </a:blip>
          <a:srcRect t="21907" b="20854"/>
          <a:stretch>
            <a:fillRect/>
          </a:stretch>
        </p:blipFill>
        <p:spPr bwMode="auto">
          <a:xfrm>
            <a:off x="5800725" y="44450"/>
            <a:ext cx="33623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723900" y="84138"/>
            <a:ext cx="4535488" cy="830262"/>
          </a:xfrm>
          <a:prstGeom prst="rect">
            <a:avLst/>
          </a:prstGeom>
        </p:spPr>
        <p:txBody>
          <a:bodyPr>
            <a:spAutoFit/>
          </a:bodyPr>
          <a:lstStyle/>
          <a:p>
            <a:pPr algn="ctr" eaLnBrk="1" fontAlgn="auto" hangingPunct="1">
              <a:spcBef>
                <a:spcPts val="0"/>
              </a:spcBef>
              <a:spcAft>
                <a:spcPts val="0"/>
              </a:spcAft>
              <a:defRPr/>
            </a:pPr>
            <a:r>
              <a:rPr lang="es-MX" sz="2400" dirty="0">
                <a:solidFill>
                  <a:srgbClr val="3333FF"/>
                </a:solidFill>
                <a:effectLst>
                  <a:outerShdw blurRad="38100" dist="38100" dir="2700000" algn="tl">
                    <a:srgbClr val="000000">
                      <a:alpha val="43137"/>
                    </a:srgbClr>
                  </a:outerShdw>
                </a:effectLst>
                <a:latin typeface="+mn-lt"/>
                <a:cs typeface="+mn-cs"/>
              </a:rPr>
              <a:t>UNIVERSIDAD POLITÉCNICA DE AMOZOC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extLst>
          </p:cNvPr>
          <p:cNvSpPr txBox="1"/>
          <p:nvPr/>
        </p:nvSpPr>
        <p:spPr>
          <a:xfrm>
            <a:off x="188913" y="333375"/>
            <a:ext cx="5113337" cy="3784600"/>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s-ES" sz="2400" u="sng" dirty="0">
                <a:solidFill>
                  <a:schemeClr val="accent2">
                    <a:lumMod val="75000"/>
                  </a:schemeClr>
                </a:solidFill>
              </a:rPr>
              <a:t>Ask.com</a:t>
            </a:r>
          </a:p>
          <a:p>
            <a:pPr fontAlgn="auto">
              <a:spcBef>
                <a:spcPts val="0"/>
              </a:spcBef>
              <a:spcAft>
                <a:spcPts val="0"/>
              </a:spcAft>
              <a:defRPr/>
            </a:pPr>
            <a:r>
              <a:rPr lang="es-ES" sz="2400" dirty="0"/>
              <a:t>A cierto punto de vista para los usuarios esto parece un buscador como cualquier otro. Sin embargo éste intenta responder de forma sencilla las preguntas que el usuario introduce en el buscador, Esto va a ser rico el aprendizaje en una manera que facilite más a las personas son mayor conocimiento sobre los temas.</a:t>
            </a:r>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13" y="549275"/>
            <a:ext cx="3468687"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4117975"/>
            <a:ext cx="3279775"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adroTexto 4">
            <a:extLst>
              <a:ext uri="{FF2B5EF4-FFF2-40B4-BE49-F238E27FC236}"/>
            </a:extLst>
          </p:cNvPr>
          <p:cNvSpPr txBox="1"/>
          <p:nvPr/>
        </p:nvSpPr>
        <p:spPr>
          <a:xfrm>
            <a:off x="177800" y="4581525"/>
            <a:ext cx="5556250" cy="1938338"/>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s-ES" sz="2400" dirty="0" err="1">
                <a:solidFill>
                  <a:schemeClr val="accent2">
                    <a:lumMod val="75000"/>
                  </a:schemeClr>
                </a:solidFill>
                <a:effectLst>
                  <a:outerShdw blurRad="38100" dist="38100" dir="2700000" algn="tl">
                    <a:srgbClr val="000000">
                      <a:alpha val="43137"/>
                    </a:srgbClr>
                  </a:outerShdw>
                </a:effectLst>
              </a:rPr>
              <a:t>Mywebsearch</a:t>
            </a:r>
            <a:endParaRPr lang="es-ES" sz="2400" dirty="0">
              <a:solidFill>
                <a:schemeClr val="accent2">
                  <a:lumMod val="75000"/>
                </a:schemeClr>
              </a:solidFill>
              <a:effectLst>
                <a:outerShdw blurRad="38100" dist="38100" dir="2700000" algn="tl">
                  <a:srgbClr val="000000">
                    <a:alpha val="43137"/>
                  </a:srgbClr>
                </a:outerShdw>
              </a:effectLst>
            </a:endParaRPr>
          </a:p>
          <a:p>
            <a:pPr fontAlgn="auto">
              <a:spcBef>
                <a:spcPts val="0"/>
              </a:spcBef>
              <a:spcAft>
                <a:spcPts val="0"/>
              </a:spcAft>
              <a:defRPr/>
            </a:pPr>
            <a:r>
              <a:rPr lang="es-ES" sz="2400" dirty="0"/>
              <a:t>Este buscador depende de Google pero también permite hacer un enlace directo con redes sociales como Facebook </a:t>
            </a:r>
            <a:r>
              <a:rPr lang="es-ES" sz="2400" dirty="0" err="1"/>
              <a:t>Twitter</a:t>
            </a:r>
            <a:r>
              <a:rPr lang="es-ES" sz="2400" dirty="0"/>
              <a:t> y </a:t>
            </a:r>
            <a:r>
              <a:rPr lang="es-ES" sz="2400" dirty="0" err="1"/>
              <a:t>Linkedim</a:t>
            </a:r>
            <a:r>
              <a:rPr lang="es-ES" sz="2400" dirty="0"/>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CuadroTexto 4">
            <a:extLst>
              <a:ext uri="{FF2B5EF4-FFF2-40B4-BE49-F238E27FC236}"/>
            </a:extLst>
          </p:cNvPr>
          <p:cNvSpPr txBox="1"/>
          <p:nvPr/>
        </p:nvSpPr>
        <p:spPr>
          <a:xfrm>
            <a:off x="298450" y="404813"/>
            <a:ext cx="5065713" cy="3786187"/>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s-ES" sz="2400" u="sng" dirty="0" err="1">
                <a:solidFill>
                  <a:schemeClr val="accent2">
                    <a:lumMod val="75000"/>
                  </a:schemeClr>
                </a:solidFill>
              </a:rPr>
              <a:t>Yahoo</a:t>
            </a:r>
            <a:r>
              <a:rPr lang="es-ES" sz="2400" u="sng" dirty="0">
                <a:solidFill>
                  <a:schemeClr val="accent2">
                    <a:lumMod val="75000"/>
                  </a:schemeClr>
                </a:solidFill>
              </a:rPr>
              <a:t>.!</a:t>
            </a:r>
          </a:p>
          <a:p>
            <a:pPr fontAlgn="auto">
              <a:spcBef>
                <a:spcPts val="0"/>
              </a:spcBef>
              <a:spcAft>
                <a:spcPts val="0"/>
              </a:spcAft>
              <a:defRPr/>
            </a:pPr>
            <a:r>
              <a:rPr lang="es-ES" sz="2400" dirty="0"/>
              <a:t>Fue en muchos años muy popular sin duda una competencia para otros, además de que se conoció como un portal no sólo de contener una alta calidad Ya que tenía una buena colección de contenidos. Su motor de búsqueda se caracteriza por brindar los resultados más ajustados y exactos a tus intereses.</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789363"/>
            <a:ext cx="372427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3 Título"/>
          <p:cNvSpPr>
            <a:spLocks noGrp="1"/>
          </p:cNvSpPr>
          <p:nvPr>
            <p:ph type="ctrTitle"/>
          </p:nvPr>
        </p:nvSpPr>
        <p:spPr>
          <a:xfrm>
            <a:off x="611188" y="2060575"/>
            <a:ext cx="7772400" cy="1470025"/>
          </a:xfrm>
        </p:spPr>
        <p:txBody>
          <a:bodyPr/>
          <a:lstStyle/>
          <a:p>
            <a:pPr eaLnBrk="1" hangingPunct="1"/>
            <a:r>
              <a:rPr lang="es-MX" altLang="es-MX" sz="9600" b="1" smtClean="0">
                <a:solidFill>
                  <a:srgbClr val="7030A0"/>
                </a:solidFill>
              </a:rPr>
              <a:t>DIFERENCIAS </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430588"/>
            <a:ext cx="7991475"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1 Título"/>
          <p:cNvSpPr>
            <a:spLocks noGrp="1"/>
          </p:cNvSpPr>
          <p:nvPr>
            <p:ph type="title"/>
          </p:nvPr>
        </p:nvSpPr>
        <p:spPr/>
        <p:txBody>
          <a:bodyPr/>
          <a:lstStyle/>
          <a:p>
            <a:r>
              <a:rPr lang="es-US" altLang="es-MX" b="1" smtClean="0"/>
              <a:t>BUSCADORES</a:t>
            </a:r>
            <a:br>
              <a:rPr lang="es-US" altLang="es-MX" b="1" smtClean="0"/>
            </a:br>
            <a:endParaRPr lang="es-MX" altLang="es-MX" smtClean="0"/>
          </a:p>
        </p:txBody>
      </p:sp>
      <p:sp>
        <p:nvSpPr>
          <p:cNvPr id="4" name="Marcador de contenido 5">
            <a:extLst>
              <a:ext uri="{FF2B5EF4-FFF2-40B4-BE49-F238E27FC236}"/>
            </a:extLst>
          </p:cNvPr>
          <p:cNvSpPr>
            <a:spLocks noGrp="1"/>
          </p:cNvSpPr>
          <p:nvPr>
            <p:ph idx="1"/>
          </p:nvPr>
        </p:nvSpPr>
        <p:spPr/>
        <p:txBody>
          <a:bodyPr>
            <a:normAutofit fontScale="92500" lnSpcReduction="20000"/>
          </a:bodyPr>
          <a:lstStyle/>
          <a:p>
            <a:pPr>
              <a:defRPr/>
            </a:pPr>
            <a:r>
              <a:rPr lang="es-US" dirty="0" smtClean="0">
                <a:solidFill>
                  <a:srgbClr val="000000"/>
                </a:solidFill>
                <a:latin typeface="Open Sans"/>
              </a:rPr>
              <a:t>Accede </a:t>
            </a:r>
            <a:r>
              <a:rPr lang="es-US" dirty="0">
                <a:solidFill>
                  <a:srgbClr val="000000"/>
                </a:solidFill>
                <a:latin typeface="Open Sans"/>
              </a:rPr>
              <a:t>mediante un buscador y una dirección URL específica</a:t>
            </a:r>
          </a:p>
          <a:p>
            <a:pPr>
              <a:defRPr/>
            </a:pPr>
            <a:r>
              <a:rPr lang="es-US" dirty="0" smtClean="0">
                <a:solidFill>
                  <a:srgbClr val="000000"/>
                </a:solidFill>
                <a:latin typeface="Open Sans"/>
              </a:rPr>
              <a:t>Sin </a:t>
            </a:r>
            <a:r>
              <a:rPr lang="es-US" dirty="0">
                <a:solidFill>
                  <a:srgbClr val="000000"/>
                </a:solidFill>
                <a:latin typeface="Open Sans"/>
              </a:rPr>
              <a:t>importar lo que le ocurra a nuestra computadora, los buscadores permanecerán inmutables en línea.</a:t>
            </a:r>
          </a:p>
          <a:p>
            <a:pPr>
              <a:defRPr/>
            </a:pPr>
            <a:r>
              <a:rPr lang="es-US" dirty="0" smtClean="0">
                <a:solidFill>
                  <a:srgbClr val="000000"/>
                </a:solidFill>
                <a:latin typeface="Open Sans"/>
              </a:rPr>
              <a:t>Un </a:t>
            </a:r>
            <a:r>
              <a:rPr lang="es-US" dirty="0">
                <a:solidFill>
                  <a:srgbClr val="000000"/>
                </a:solidFill>
                <a:latin typeface="Open Sans"/>
              </a:rPr>
              <a:t>buscador específico puede accederse desde cualquier navegador que escojamos, ya que ellos mismos son una página Web a visitar.</a:t>
            </a:r>
          </a:p>
          <a:p>
            <a:pPr>
              <a:defRPr/>
            </a:pPr>
            <a:r>
              <a:rPr lang="es-US" dirty="0">
                <a:solidFill>
                  <a:srgbClr val="000000"/>
                </a:solidFill>
                <a:latin typeface="Open Sans"/>
              </a:rPr>
              <a:t>No puede accederse a un buscador sin una conexión operativa a Internet.</a:t>
            </a:r>
          </a:p>
          <a:p>
            <a:pPr>
              <a:defRPr/>
            </a:pPr>
            <a:endParaRPr lang="es-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362" name="Subtítulo 2"/>
          <p:cNvSpPr>
            <a:spLocks noGrp="1"/>
          </p:cNvSpPr>
          <p:nvPr>
            <p:ph type="body" idx="1"/>
          </p:nvPr>
        </p:nvSpPr>
        <p:spPr>
          <a:xfrm>
            <a:off x="3276600" y="188913"/>
            <a:ext cx="3814763" cy="534987"/>
          </a:xfrm>
        </p:spPr>
        <p:txBody>
          <a:bodyPr/>
          <a:lstStyle/>
          <a:p>
            <a:r>
              <a:rPr lang="es-US" altLang="es-MX" smtClean="0">
                <a:latin typeface="Source Sans Pro" panose="020B0503030403020204" pitchFamily="34" charset="0"/>
              </a:rPr>
              <a:t>NAVEGADORES </a:t>
            </a:r>
          </a:p>
        </p:txBody>
      </p:sp>
      <p:sp>
        <p:nvSpPr>
          <p:cNvPr id="15363" name="Marcador de contenido 3"/>
          <p:cNvSpPr>
            <a:spLocks noGrp="1"/>
          </p:cNvSpPr>
          <p:nvPr>
            <p:ph sz="half" idx="2"/>
          </p:nvPr>
        </p:nvSpPr>
        <p:spPr>
          <a:xfrm>
            <a:off x="317500" y="981075"/>
            <a:ext cx="8215313" cy="5688013"/>
          </a:xfrm>
        </p:spPr>
        <p:txBody>
          <a:bodyPr/>
          <a:lstStyle/>
          <a:p>
            <a:r>
              <a:rPr lang="es-US" altLang="es-MX" sz="2900" smtClean="0">
                <a:solidFill>
                  <a:srgbClr val="000000"/>
                </a:solidFill>
                <a:latin typeface="Open Sans"/>
              </a:rPr>
              <a:t>Se instalan en el disco rígido del computador</a:t>
            </a:r>
          </a:p>
          <a:p>
            <a:r>
              <a:rPr lang="es-US" altLang="es-MX" sz="2900" smtClean="0">
                <a:solidFill>
                  <a:srgbClr val="000000"/>
                </a:solidFill>
                <a:latin typeface="Open Sans"/>
              </a:rPr>
              <a:t>Reside en el computador y puede desinstalarse, perderse en un accidente físico del computador o víctima de un virus, y puede descargarse y reinstalarse </a:t>
            </a:r>
          </a:p>
          <a:p>
            <a:r>
              <a:rPr lang="es-US" altLang="es-MX" sz="2900" smtClean="0">
                <a:solidFill>
                  <a:srgbClr val="000000"/>
                </a:solidFill>
                <a:latin typeface="Open Sans"/>
              </a:rPr>
              <a:t>Con un mismo navegador podemos visitar diversos buscadores y obtener resultados diferentes, pero no podemos acceder a un buscador si carecemos de un navegador. </a:t>
            </a:r>
            <a:r>
              <a:rPr lang="es-US" altLang="es-MX" smtClean="0">
                <a:solidFill>
                  <a:srgbClr val="000000"/>
                </a:solidFill>
                <a:latin typeface="Open Sans"/>
              </a:rPr>
              <a:t/>
            </a:r>
            <a:br>
              <a:rPr lang="es-US" altLang="es-MX" smtClean="0">
                <a:solidFill>
                  <a:srgbClr val="000000"/>
                </a:solidFill>
                <a:latin typeface="Open Sans"/>
              </a:rPr>
            </a:br>
            <a:endParaRPr lang="es-US" altLang="es-MX"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6" name="7 Marcador de contenido"/>
          <p:cNvSpPr>
            <a:spLocks noGrp="1"/>
          </p:cNvSpPr>
          <p:nvPr>
            <p:ph idx="1"/>
          </p:nvPr>
        </p:nvSpPr>
        <p:spPr>
          <a:xfrm>
            <a:off x="395288" y="404813"/>
            <a:ext cx="8229600" cy="4525962"/>
          </a:xfrm>
        </p:spPr>
        <p:txBody>
          <a:bodyPr/>
          <a:lstStyle/>
          <a:p>
            <a:r>
              <a:rPr lang="es-US" altLang="es-MX" smtClean="0">
                <a:solidFill>
                  <a:srgbClr val="000000"/>
                </a:solidFill>
                <a:latin typeface="Open Sans"/>
              </a:rPr>
              <a:t>Un navegador puede iniciarse en ausencia de una conexión a Internet, ya que el software estará instalado en el computador.</a:t>
            </a:r>
          </a:p>
          <a:p>
            <a:r>
              <a:rPr lang="es-US" altLang="es-MX" smtClean="0">
                <a:solidFill>
                  <a:srgbClr val="000000"/>
                </a:solidFill>
                <a:latin typeface="Open Sans"/>
              </a:rPr>
              <a:t>Un navegador permite visitar muchos tipos de página web, entre ellas las páginas de los motores de búsqueda.</a:t>
            </a:r>
            <a:br>
              <a:rPr lang="es-US" altLang="es-MX" smtClean="0">
                <a:solidFill>
                  <a:srgbClr val="000000"/>
                </a:solidFill>
                <a:latin typeface="Open Sans"/>
              </a:rPr>
            </a:br>
            <a:endParaRPr lang="es-MX" altLang="es-MX" smtClean="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4581128"/>
            <a:ext cx="2847975" cy="16097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3 Título"/>
          <p:cNvSpPr>
            <a:spLocks noGrp="1"/>
          </p:cNvSpPr>
          <p:nvPr>
            <p:ph type="title"/>
          </p:nvPr>
        </p:nvSpPr>
        <p:spPr/>
        <p:txBody>
          <a:bodyPr/>
          <a:lstStyle/>
          <a:p>
            <a:pPr eaLnBrk="1" hangingPunct="1"/>
            <a:r>
              <a:rPr lang="es-MX" altLang="es-MX" sz="6600" b="1" u="sng" smtClean="0">
                <a:solidFill>
                  <a:srgbClr val="008000"/>
                </a:solidFill>
              </a:rPr>
              <a:t>MAS UTILIZADOS </a:t>
            </a:r>
          </a:p>
        </p:txBody>
      </p:sp>
      <p:sp>
        <p:nvSpPr>
          <p:cNvPr id="17411" name="4 Marcador de contenido"/>
          <p:cNvSpPr>
            <a:spLocks noGrp="1"/>
          </p:cNvSpPr>
          <p:nvPr>
            <p:ph sz="half" idx="1"/>
          </p:nvPr>
        </p:nvSpPr>
        <p:spPr/>
        <p:txBody>
          <a:bodyPr/>
          <a:lstStyle/>
          <a:p>
            <a:pPr marL="0" indent="0" algn="ctr" eaLnBrk="1" hangingPunct="1">
              <a:buFont typeface="Arial" panose="020B0604020202020204" pitchFamily="34" charset="0"/>
              <a:buNone/>
            </a:pPr>
            <a:r>
              <a:rPr lang="es-MX" altLang="es-MX" smtClean="0">
                <a:solidFill>
                  <a:srgbClr val="008000"/>
                </a:solidFill>
                <a:latin typeface="Aharoni" panose="02010803020104030203" pitchFamily="2" charset="-79"/>
                <a:cs typeface="Aharoni" panose="02010803020104030203" pitchFamily="2" charset="-79"/>
              </a:rPr>
              <a:t>NAVEGADOR </a:t>
            </a:r>
          </a:p>
          <a:p>
            <a:pPr marL="0" indent="0" eaLnBrk="1" hangingPunct="1">
              <a:buFont typeface="Arial" panose="020B0604020202020204" pitchFamily="34" charset="0"/>
              <a:buNone/>
            </a:pPr>
            <a:endParaRPr lang="es-MX" altLang="es-MX" smtClean="0"/>
          </a:p>
        </p:txBody>
      </p:sp>
      <p:sp>
        <p:nvSpPr>
          <p:cNvPr id="17412" name="5 Marcador de contenido"/>
          <p:cNvSpPr>
            <a:spLocks noGrp="1"/>
          </p:cNvSpPr>
          <p:nvPr>
            <p:ph sz="half" idx="2"/>
          </p:nvPr>
        </p:nvSpPr>
        <p:spPr>
          <a:xfrm>
            <a:off x="4527550" y="1600200"/>
            <a:ext cx="4159250" cy="4852988"/>
          </a:xfrm>
        </p:spPr>
        <p:txBody>
          <a:bodyPr/>
          <a:lstStyle/>
          <a:p>
            <a:pPr marL="0" indent="0" algn="ctr" eaLnBrk="1" hangingPunct="1">
              <a:buFont typeface="Arial" panose="020B0604020202020204" pitchFamily="34" charset="0"/>
              <a:buNone/>
            </a:pPr>
            <a:r>
              <a:rPr lang="es-MX" altLang="es-MX" smtClean="0">
                <a:solidFill>
                  <a:srgbClr val="008000"/>
                </a:solidFill>
                <a:latin typeface="Aharoni" panose="02010803020104030203" pitchFamily="2" charset="-79"/>
                <a:cs typeface="Aharoni" panose="02010803020104030203" pitchFamily="2" charset="-79"/>
              </a:rPr>
              <a:t>BUSCADOR</a:t>
            </a:r>
          </a:p>
          <a:p>
            <a:pPr marL="0" indent="0" algn="ctr" eaLnBrk="1" hangingPunct="1">
              <a:buFont typeface="Arial" panose="020B0604020202020204" pitchFamily="34" charset="0"/>
              <a:buNone/>
            </a:pPr>
            <a:r>
              <a:rPr lang="es-MX" altLang="es-MX" smtClean="0"/>
              <a:t> </a:t>
            </a:r>
          </a:p>
          <a:p>
            <a:pPr marL="0" indent="0" eaLnBrk="1" hangingPunct="1">
              <a:spcBef>
                <a:spcPts val="1000"/>
              </a:spcBef>
              <a:buFont typeface="Arial" panose="020B0604020202020204" pitchFamily="34" charset="0"/>
              <a:buNone/>
            </a:pPr>
            <a:r>
              <a:rPr lang="en-US" altLang="ko-KR" sz="3600" smtClean="0">
                <a:solidFill>
                  <a:srgbClr val="0D0D0D"/>
                </a:solidFill>
                <a:ea typeface="Gulim" panose="020B0600000101010101" pitchFamily="34" charset="-127"/>
              </a:rPr>
              <a:t>Bing</a:t>
            </a:r>
            <a:endParaRPr lang="ko-KR" altLang="en-US" sz="3600" smtClean="0">
              <a:solidFill>
                <a:srgbClr val="0D0D0D"/>
              </a:solidFill>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ea typeface="Gulim" panose="020B0600000101010101" pitchFamily="34" charset="-127"/>
              </a:rPr>
              <a:t>Yahoo! </a:t>
            </a:r>
            <a:endParaRPr lang="ko-KR" altLang="en-US" sz="3600" smtClean="0">
              <a:solidFill>
                <a:srgbClr val="0D0D0D"/>
              </a:solidFill>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ea typeface="Gulim" panose="020B0600000101010101" pitchFamily="34" charset="-127"/>
              </a:rPr>
              <a:t>Search</a:t>
            </a:r>
            <a:endParaRPr lang="ko-KR" altLang="en-US" sz="3600" smtClean="0">
              <a:solidFill>
                <a:srgbClr val="0D0D0D"/>
              </a:solidFill>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ea typeface="Gulim" panose="020B0600000101010101" pitchFamily="34" charset="-127"/>
              </a:rPr>
              <a:t>Blippex</a:t>
            </a:r>
            <a:endParaRPr lang="ko-KR" altLang="en-US" sz="3600" smtClean="0">
              <a:solidFill>
                <a:srgbClr val="0D0D0D"/>
              </a:solidFill>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ea typeface="Gulim" panose="020B0600000101010101" pitchFamily="34" charset="-127"/>
              </a:rPr>
              <a:t>DuckDuckGo</a:t>
            </a:r>
            <a:endParaRPr lang="ko-KR" altLang="en-US" sz="3600" smtClean="0">
              <a:solidFill>
                <a:srgbClr val="0D0D0D"/>
              </a:solidFill>
              <a:ea typeface="Gulim" panose="020B0600000101010101" pitchFamily="34" charset="-127"/>
            </a:endParaRPr>
          </a:p>
          <a:p>
            <a:pPr marL="0" indent="0" eaLnBrk="1" hangingPunct="1">
              <a:buFont typeface="Arial" panose="020B0604020202020204" pitchFamily="34" charset="0"/>
              <a:buNone/>
            </a:pPr>
            <a:endParaRPr lang="es-MX" altLang="es-MX" smtClean="0"/>
          </a:p>
        </p:txBody>
      </p:sp>
      <p:sp>
        <p:nvSpPr>
          <p:cNvPr id="7" name="Subtítulo 2"/>
          <p:cNvSpPr txBox="1">
            <a:spLocks/>
          </p:cNvSpPr>
          <p:nvPr/>
        </p:nvSpPr>
        <p:spPr>
          <a:xfrm>
            <a:off x="107950" y="2349500"/>
            <a:ext cx="4103688" cy="45085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fontAlgn="auto">
              <a:spcAft>
                <a:spcPts val="0"/>
              </a:spcAft>
              <a:defRPr/>
            </a:pPr>
            <a:r>
              <a:rPr lang="es-MX" sz="4000" dirty="0" smtClean="0"/>
              <a:t>GLOOGLE CHROME</a:t>
            </a:r>
          </a:p>
          <a:p>
            <a:pPr fontAlgn="auto">
              <a:spcAft>
                <a:spcPts val="0"/>
              </a:spcAft>
              <a:defRPr/>
            </a:pPr>
            <a:endParaRPr lang="es-MX" sz="4000" dirty="0" smtClean="0"/>
          </a:p>
          <a:p>
            <a:pPr fontAlgn="auto">
              <a:spcAft>
                <a:spcPts val="0"/>
              </a:spcAft>
              <a:defRPr/>
            </a:pPr>
            <a:r>
              <a:rPr lang="es-MX" sz="4000" dirty="0" smtClean="0"/>
              <a:t>SAFARI</a:t>
            </a:r>
          </a:p>
          <a:p>
            <a:pPr marL="0" indent="0" fontAlgn="auto">
              <a:spcAft>
                <a:spcPts val="0"/>
              </a:spcAft>
              <a:buFont typeface="Arial" pitchFamily="34" charset="0"/>
              <a:buNone/>
              <a:defRPr/>
            </a:pPr>
            <a:endParaRPr lang="es-MX" sz="4000" dirty="0" smtClean="0"/>
          </a:p>
          <a:p>
            <a:pPr marL="0" indent="0" fontAlgn="auto">
              <a:spcAft>
                <a:spcPts val="0"/>
              </a:spcAft>
              <a:buFont typeface="Arial" pitchFamily="34" charset="0"/>
              <a:buNone/>
              <a:defRPr/>
            </a:pPr>
            <a:endParaRPr lang="es-MX" sz="4000" dirty="0" smtClean="0"/>
          </a:p>
          <a:p>
            <a:pPr fontAlgn="auto">
              <a:spcAft>
                <a:spcPts val="0"/>
              </a:spcAft>
              <a:defRPr/>
            </a:pPr>
            <a:r>
              <a:rPr lang="es-MX" sz="4000" dirty="0" smtClean="0"/>
              <a:t>MICROSOFT EDGE</a:t>
            </a:r>
            <a:endParaRPr lang="es-MX" sz="4000" dirty="0"/>
          </a:p>
        </p:txBody>
      </p:sp>
      <p:pic>
        <p:nvPicPr>
          <p:cNvPr id="174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3" y="1920875"/>
            <a:ext cx="19446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924300"/>
            <a:ext cx="19685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2667000"/>
            <a:ext cx="2578100"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1 Título"/>
          <p:cNvSpPr>
            <a:spLocks noGrp="1"/>
          </p:cNvSpPr>
          <p:nvPr>
            <p:ph type="title"/>
          </p:nvPr>
        </p:nvSpPr>
        <p:spPr/>
        <p:txBody>
          <a:bodyPr/>
          <a:lstStyle/>
          <a:p>
            <a:pPr eaLnBrk="1" hangingPunct="1"/>
            <a:r>
              <a:rPr lang="es-MX" altLang="es-MX" sz="6600" u="sng" smtClean="0">
                <a:solidFill>
                  <a:srgbClr val="008000"/>
                </a:solidFill>
                <a:latin typeface="Aharoni" panose="02010803020104030203" pitchFamily="2" charset="-79"/>
                <a:cs typeface="Aharoni" panose="02010803020104030203" pitchFamily="2" charset="-79"/>
              </a:rPr>
              <a:t>MENOS UTILIZADOS </a:t>
            </a:r>
          </a:p>
        </p:txBody>
      </p:sp>
      <p:sp>
        <p:nvSpPr>
          <p:cNvPr id="18435" name="2 Marcador de contenido"/>
          <p:cNvSpPr>
            <a:spLocks noGrp="1"/>
          </p:cNvSpPr>
          <p:nvPr>
            <p:ph sz="half" idx="1"/>
          </p:nvPr>
        </p:nvSpPr>
        <p:spPr>
          <a:xfrm>
            <a:off x="457200" y="1268413"/>
            <a:ext cx="4038600" cy="4857750"/>
          </a:xfrm>
        </p:spPr>
        <p:txBody>
          <a:bodyPr/>
          <a:lstStyle/>
          <a:p>
            <a:pPr marL="0" indent="0" algn="ctr" eaLnBrk="1" hangingPunct="1">
              <a:buFont typeface="Arial" panose="020B0604020202020204" pitchFamily="34" charset="0"/>
              <a:buNone/>
            </a:pPr>
            <a:r>
              <a:rPr lang="es-MX" altLang="es-MX" smtClean="0">
                <a:solidFill>
                  <a:srgbClr val="008000"/>
                </a:solidFill>
                <a:latin typeface="Aharoni" panose="02010803020104030203" pitchFamily="2" charset="-79"/>
                <a:cs typeface="Aharoni" panose="02010803020104030203" pitchFamily="2" charset="-79"/>
              </a:rPr>
              <a:t>NAVEGADOR</a:t>
            </a:r>
            <a:r>
              <a:rPr lang="es-MX" altLang="es-MX" u="sng" smtClean="0">
                <a:solidFill>
                  <a:srgbClr val="008000"/>
                </a:solidFill>
                <a:latin typeface="Aharoni" panose="02010803020104030203" pitchFamily="2" charset="-79"/>
                <a:cs typeface="Aharoni" panose="02010803020104030203" pitchFamily="2" charset="-79"/>
              </a:rPr>
              <a:t> </a:t>
            </a:r>
          </a:p>
          <a:p>
            <a:pPr marL="0" indent="0" eaLnBrk="1" hangingPunct="1">
              <a:buFont typeface="Arial" panose="020B0604020202020204" pitchFamily="34" charset="0"/>
              <a:buNone/>
            </a:pPr>
            <a:endParaRPr lang="es-MX" altLang="es-MX" smtClean="0"/>
          </a:p>
        </p:txBody>
      </p:sp>
      <p:sp>
        <p:nvSpPr>
          <p:cNvPr id="18436" name="3 Marcador de contenido"/>
          <p:cNvSpPr>
            <a:spLocks noGrp="1"/>
          </p:cNvSpPr>
          <p:nvPr>
            <p:ph sz="half" idx="2"/>
          </p:nvPr>
        </p:nvSpPr>
        <p:spPr>
          <a:xfrm>
            <a:off x="4713288" y="1412875"/>
            <a:ext cx="4038600" cy="4525963"/>
          </a:xfrm>
        </p:spPr>
        <p:txBody>
          <a:bodyPr/>
          <a:lstStyle/>
          <a:p>
            <a:pPr marL="0" indent="0" algn="ctr" eaLnBrk="1" hangingPunct="1">
              <a:buFont typeface="Arial" panose="020B0604020202020204" pitchFamily="34" charset="0"/>
              <a:buNone/>
            </a:pPr>
            <a:r>
              <a:rPr lang="es-MX" altLang="es-MX" smtClean="0">
                <a:solidFill>
                  <a:srgbClr val="008000"/>
                </a:solidFill>
                <a:latin typeface="Aharoni" panose="02010803020104030203" pitchFamily="2" charset="-79"/>
                <a:cs typeface="Aharoni" panose="02010803020104030203" pitchFamily="2" charset="-79"/>
              </a:rPr>
              <a:t>BUSCADOR </a:t>
            </a:r>
          </a:p>
          <a:p>
            <a:pPr marL="0" indent="0" eaLnBrk="1" hangingPunct="1">
              <a:spcBef>
                <a:spcPts val="1000"/>
              </a:spcBef>
              <a:buFont typeface="Arial" panose="020B0604020202020204" pitchFamily="34" charset="0"/>
              <a:buNone/>
            </a:pPr>
            <a:r>
              <a:rPr lang="en-US" altLang="ko-KR" sz="3600" smtClean="0">
                <a:solidFill>
                  <a:srgbClr val="0D0D0D"/>
                </a:solidFill>
                <a:latin typeface="Century Gothic" panose="020B0502020202020204" pitchFamily="34" charset="0"/>
                <a:ea typeface="Gulim" panose="020B0600000101010101" pitchFamily="34" charset="-127"/>
              </a:rPr>
              <a:t>Dogpile</a:t>
            </a:r>
            <a:endParaRPr lang="ko-KR" altLang="en-US" sz="3600" smtClean="0">
              <a:solidFill>
                <a:srgbClr val="0D0D0D"/>
              </a:solidFill>
              <a:latin typeface="Gulim" panose="020B0600000101010101" pitchFamily="34" charset="-127"/>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latin typeface="Century Gothic" panose="020B0502020202020204" pitchFamily="34" charset="0"/>
                <a:ea typeface="Gulim" panose="020B0600000101010101" pitchFamily="34" charset="-127"/>
              </a:rPr>
              <a:t> Ecosia</a:t>
            </a:r>
            <a:endParaRPr lang="ko-KR" altLang="en-US" sz="3600" smtClean="0">
              <a:solidFill>
                <a:srgbClr val="0D0D0D"/>
              </a:solidFill>
              <a:latin typeface="Gulim" panose="020B0600000101010101" pitchFamily="34" charset="-127"/>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latin typeface="Century Gothic" panose="020B0502020202020204" pitchFamily="34" charset="0"/>
                <a:ea typeface="Gulim" panose="020B0600000101010101" pitchFamily="34" charset="-127"/>
              </a:rPr>
              <a:t> Exalead</a:t>
            </a:r>
            <a:endParaRPr lang="ko-KR" altLang="en-US" sz="3600" smtClean="0">
              <a:solidFill>
                <a:srgbClr val="0D0D0D"/>
              </a:solidFill>
              <a:latin typeface="Gulim" panose="020B0600000101010101" pitchFamily="34" charset="-127"/>
              <a:ea typeface="Gulim" panose="020B0600000101010101" pitchFamily="34" charset="-127"/>
            </a:endParaRPr>
          </a:p>
          <a:p>
            <a:pPr marL="0" indent="0" eaLnBrk="1" hangingPunct="1">
              <a:spcBef>
                <a:spcPts val="1000"/>
              </a:spcBef>
              <a:buFont typeface="Arial" panose="020B0604020202020204" pitchFamily="34" charset="0"/>
              <a:buNone/>
            </a:pPr>
            <a:r>
              <a:rPr lang="en-US" altLang="ko-KR" sz="3600" smtClean="0">
                <a:solidFill>
                  <a:srgbClr val="0D0D0D"/>
                </a:solidFill>
                <a:latin typeface="Century Gothic" panose="020B0502020202020204" pitchFamily="34" charset="0"/>
                <a:ea typeface="Gulim" panose="020B0600000101010101" pitchFamily="34" charset="-127"/>
              </a:rPr>
              <a:t> Factbites </a:t>
            </a:r>
            <a:endParaRPr lang="ko-KR" altLang="en-US" sz="3600" smtClean="0">
              <a:solidFill>
                <a:srgbClr val="0D0D0D"/>
              </a:solidFill>
              <a:latin typeface="Gulim" panose="020B0600000101010101" pitchFamily="34" charset="-127"/>
              <a:ea typeface="Gulim" panose="020B0600000101010101" pitchFamily="34" charset="-127"/>
            </a:endParaRPr>
          </a:p>
          <a:p>
            <a:pPr marL="0" indent="0" eaLnBrk="1" hangingPunct="1">
              <a:spcBef>
                <a:spcPts val="1000"/>
              </a:spcBef>
              <a:spcAft>
                <a:spcPts val="1000"/>
              </a:spcAft>
              <a:buFont typeface="Arial" panose="020B0604020202020204" pitchFamily="34" charset="0"/>
              <a:buNone/>
            </a:pPr>
            <a:r>
              <a:rPr lang="en-US" altLang="ko-KR" sz="3600" smtClean="0">
                <a:solidFill>
                  <a:srgbClr val="0D0D0D"/>
                </a:solidFill>
                <a:latin typeface="Century Gothic" panose="020B0502020202020204" pitchFamily="34" charset="0"/>
                <a:ea typeface="Gulim" panose="020B0600000101010101" pitchFamily="34" charset="-127"/>
              </a:rPr>
              <a:t> Gibiru</a:t>
            </a:r>
            <a:endParaRPr lang="ko-KR" altLang="en-US" sz="3600" smtClean="0">
              <a:solidFill>
                <a:srgbClr val="0D0D0D"/>
              </a:solidFill>
              <a:latin typeface="Gulim" panose="020B0600000101010101" pitchFamily="34" charset="-127"/>
              <a:ea typeface="Gulim" panose="020B0600000101010101" pitchFamily="34" charset="-127"/>
            </a:endParaRPr>
          </a:p>
          <a:p>
            <a:pPr marL="0" indent="0" eaLnBrk="1" hangingPunct="1">
              <a:buFont typeface="Arial" panose="020B0604020202020204" pitchFamily="34" charset="0"/>
              <a:buNone/>
            </a:pPr>
            <a:endParaRPr lang="es-MX" altLang="es-MX" smtClean="0"/>
          </a:p>
        </p:txBody>
      </p:sp>
      <p:sp>
        <p:nvSpPr>
          <p:cNvPr id="5" name="Subtítulo 2"/>
          <p:cNvSpPr>
            <a:spLocks noGrp="1"/>
          </p:cNvSpPr>
          <p:nvPr/>
        </p:nvSpPr>
        <p:spPr>
          <a:xfrm>
            <a:off x="158750" y="2205038"/>
            <a:ext cx="3765550" cy="4365625"/>
          </a:xfrm>
          <a:prstGeom prst="rect">
            <a:avLst/>
          </a:prstGeom>
        </p:spPr>
        <p:txBody>
          <a:bodyPr>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marL="342900" indent="-342900" fontAlgn="auto">
              <a:buFont typeface="Arial" panose="020B0604020202020204" pitchFamily="34" charset="0"/>
              <a:buChar char="•"/>
              <a:defRPr/>
            </a:pPr>
            <a:r>
              <a:rPr lang="es-MX" sz="2800" dirty="0" smtClean="0">
                <a:solidFill>
                  <a:schemeClr val="tx1"/>
                </a:solidFill>
              </a:rPr>
              <a:t>FIREFOX</a:t>
            </a:r>
          </a:p>
          <a:p>
            <a:pPr marL="342900" indent="-342900" fontAlgn="auto">
              <a:buFont typeface="Arial" panose="020B0604020202020204" pitchFamily="34" charset="0"/>
              <a:buChar char="•"/>
              <a:defRPr/>
            </a:pPr>
            <a:endParaRPr lang="es-MX" sz="2800" dirty="0">
              <a:solidFill>
                <a:schemeClr val="tx1"/>
              </a:solidFill>
            </a:endParaRPr>
          </a:p>
          <a:p>
            <a:pPr marL="342900" indent="-342900" fontAlgn="auto">
              <a:buFont typeface="Arial" panose="020B0604020202020204" pitchFamily="34" charset="0"/>
              <a:buChar char="•"/>
              <a:defRPr/>
            </a:pPr>
            <a:r>
              <a:rPr lang="es-MX" sz="2800" dirty="0" smtClean="0">
                <a:solidFill>
                  <a:schemeClr val="tx1"/>
                </a:solidFill>
              </a:rPr>
              <a:t>UC BROWSER</a:t>
            </a:r>
          </a:p>
          <a:p>
            <a:pPr marL="342900" indent="-342900" fontAlgn="auto">
              <a:buFont typeface="Arial" panose="020B0604020202020204" pitchFamily="34" charset="0"/>
              <a:buChar char="•"/>
              <a:defRPr/>
            </a:pPr>
            <a:endParaRPr lang="es-MX" sz="2800" dirty="0" smtClean="0">
              <a:solidFill>
                <a:schemeClr val="tx1"/>
              </a:solidFill>
            </a:endParaRPr>
          </a:p>
          <a:p>
            <a:pPr marL="342900" indent="-342900" fontAlgn="auto">
              <a:buFont typeface="Arial" panose="020B0604020202020204" pitchFamily="34" charset="0"/>
              <a:buChar char="•"/>
              <a:defRPr/>
            </a:pPr>
            <a:endParaRPr lang="es-MX" sz="2800" dirty="0">
              <a:solidFill>
                <a:schemeClr val="tx1"/>
              </a:solidFill>
            </a:endParaRPr>
          </a:p>
          <a:p>
            <a:pPr marL="342900" indent="-342900" fontAlgn="auto">
              <a:buFont typeface="Arial" panose="020B0604020202020204" pitchFamily="34" charset="0"/>
              <a:buChar char="•"/>
              <a:defRPr/>
            </a:pPr>
            <a:endParaRPr lang="es-MX" sz="2800" dirty="0" smtClean="0">
              <a:solidFill>
                <a:schemeClr val="tx1"/>
              </a:solidFill>
            </a:endParaRPr>
          </a:p>
          <a:p>
            <a:pPr marL="342900" indent="-342900" fontAlgn="auto">
              <a:buFont typeface="Arial" panose="020B0604020202020204" pitchFamily="34" charset="0"/>
              <a:buChar char="•"/>
              <a:defRPr/>
            </a:pPr>
            <a:endParaRPr lang="es-MX" sz="2800" dirty="0">
              <a:solidFill>
                <a:schemeClr val="tx1"/>
              </a:solidFill>
            </a:endParaRPr>
          </a:p>
          <a:p>
            <a:pPr marL="342900" indent="-342900" fontAlgn="auto">
              <a:buFont typeface="Arial" panose="020B0604020202020204" pitchFamily="34" charset="0"/>
              <a:buChar char="•"/>
              <a:defRPr/>
            </a:pPr>
            <a:r>
              <a:rPr lang="es-MX" sz="2800" dirty="0" smtClean="0">
                <a:solidFill>
                  <a:schemeClr val="tx1"/>
                </a:solidFill>
              </a:rPr>
              <a:t>INTERNET EXPLORER</a:t>
            </a:r>
            <a:endParaRPr lang="es-MX" sz="2800" dirty="0">
              <a:solidFill>
                <a:schemeClr val="tx1"/>
              </a:solidFill>
            </a:endParaRPr>
          </a:p>
        </p:txBody>
      </p:sp>
      <p:pic>
        <p:nvPicPr>
          <p:cNvPr id="184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484313"/>
            <a:ext cx="2016125" cy="203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6 Imagen"/>
          <p:cNvPicPr>
            <a:picLocks noChangeAspect="1"/>
          </p:cNvPicPr>
          <p:nvPr/>
        </p:nvPicPr>
        <p:blipFill>
          <a:blip r:embed="rId4"/>
          <a:stretch>
            <a:fillRect/>
          </a:stretch>
        </p:blipFill>
        <p:spPr>
          <a:xfrm>
            <a:off x="1354138" y="3363913"/>
            <a:ext cx="2916237" cy="2370137"/>
          </a:xfrm>
          <a:prstGeom prst="rect">
            <a:avLst/>
          </a:prstGeom>
          <a:ln>
            <a:noFill/>
          </a:ln>
          <a:effectLst>
            <a:outerShdw blurRad="292100" dist="139700" dir="2700000" algn="tl" rotWithShape="0">
              <a:srgbClr val="333333">
                <a:alpha val="65000"/>
              </a:srgbClr>
            </a:outerShdw>
          </a:effectLst>
        </p:spPr>
      </p:pic>
      <p:pic>
        <p:nvPicPr>
          <p:cNvPr id="18440" name="Picture 3"/>
          <p:cNvPicPr>
            <a:picLocks noChangeAspect="1" noChangeArrowheads="1"/>
          </p:cNvPicPr>
          <p:nvPr/>
        </p:nvPicPr>
        <p:blipFill>
          <a:blip r:embed="rId5">
            <a:extLst>
              <a:ext uri="{28A0092B-C50C-407E-A947-70E740481C1C}">
                <a14:useLocalDpi xmlns:a14="http://schemas.microsoft.com/office/drawing/2010/main" val="0"/>
              </a:ext>
            </a:extLst>
          </a:blip>
          <a:srcRect l="21654" t="20432" r="19101" b="9888"/>
          <a:stretch>
            <a:fillRect/>
          </a:stretch>
        </p:blipFill>
        <p:spPr bwMode="auto">
          <a:xfrm>
            <a:off x="7019925" y="2719388"/>
            <a:ext cx="1990725"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8238" y="5229225"/>
            <a:ext cx="2792412"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extLst>
          </p:cNvPr>
          <p:cNvSpPr>
            <a:spLocks noGrp="1"/>
          </p:cNvSpPr>
          <p:nvPr>
            <p:ph type="title"/>
          </p:nvPr>
        </p:nvSpPr>
        <p:spPr>
          <a:xfrm>
            <a:off x="704850" y="2265363"/>
            <a:ext cx="8229600" cy="1143000"/>
          </a:xfrm>
        </p:spPr>
        <p:txBody>
          <a:bodyPr rtlCol="0">
            <a:normAutofit fontScale="90000"/>
          </a:bodyPr>
          <a:lstStyle/>
          <a:p>
            <a:pPr eaLnBrk="1" fontAlgn="auto" hangingPunct="1">
              <a:spcAft>
                <a:spcPts val="0"/>
              </a:spcAft>
              <a:defRPr/>
            </a:pPr>
            <a:r>
              <a:rPr lang="es-US" sz="6000" b="1" i="1" dirty="0">
                <a:solidFill>
                  <a:schemeClr val="accent5">
                    <a:lumMod val="50000"/>
                  </a:schemeClr>
                </a:solidFill>
                <a:effectLst>
                  <a:outerShdw blurRad="38100" dist="38100" dir="2700000" algn="tl">
                    <a:srgbClr val="000000">
                      <a:alpha val="43137"/>
                    </a:srgbClr>
                  </a:outerShdw>
                </a:effectLst>
              </a:rPr>
              <a:t>“EJEMPLOS DE BUSCADORES Y NAVEGADORES DE INTERNET</a:t>
            </a:r>
            <a:r>
              <a:rPr lang="es-US" sz="4000" b="1" dirty="0">
                <a:solidFill>
                  <a:schemeClr val="accent5">
                    <a:lumMod val="50000"/>
                  </a:schemeClr>
                </a:solidFill>
              </a:rPr>
              <a:t>”</a:t>
            </a:r>
            <a:r>
              <a:rPr lang="es-US" sz="2800" b="1" dirty="0">
                <a:solidFill>
                  <a:schemeClr val="accent5">
                    <a:lumMod val="50000"/>
                  </a:schemeClr>
                </a:solidFill>
              </a:rPr>
              <a:t> </a:t>
            </a:r>
            <a:endParaRPr lang="es-MX" sz="2800" b="1" dirty="0">
              <a:solidFill>
                <a:schemeClr val="accent5">
                  <a:lumMod val="50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extLst>
          </p:cNvPr>
          <p:cNvSpPr>
            <a:spLocks noGrp="1"/>
          </p:cNvSpPr>
          <p:nvPr>
            <p:ph type="title"/>
          </p:nvPr>
        </p:nvSpPr>
        <p:spPr/>
        <p:txBody>
          <a:bodyPr rtlCol="0" anchor="t">
            <a:normAutofit fontScale="90000"/>
          </a:bodyPr>
          <a:lstStyle/>
          <a:p>
            <a:pPr eaLnBrk="1" fontAlgn="auto" hangingPunct="1">
              <a:spcAft>
                <a:spcPts val="0"/>
              </a:spcAft>
              <a:defRPr/>
            </a:pPr>
            <a:r>
              <a:rPr lang="es-US" b="1" dirty="0">
                <a:solidFill>
                  <a:srgbClr val="0070C0"/>
                </a:solidFill>
                <a:latin typeface="Arial" panose="020B0604020202020204" pitchFamily="34" charset="0"/>
              </a:rPr>
              <a:t>“</a:t>
            </a:r>
            <a:r>
              <a:rPr lang="es-MX" b="1" dirty="0">
                <a:solidFill>
                  <a:srgbClr val="0070C0"/>
                </a:solidFill>
                <a:latin typeface="Arial" panose="020B0604020202020204" pitchFamily="34" charset="0"/>
              </a:rPr>
              <a:t>Archive</a:t>
            </a:r>
            <a:r>
              <a:rPr lang="es-MX" b="1" dirty="0">
                <a:solidFill>
                  <a:srgbClr val="111111"/>
                </a:solidFill>
                <a:latin typeface="Arial" panose="020B0604020202020204" pitchFamily="34" charset="0"/>
              </a:rPr>
              <a:t> </a:t>
            </a:r>
            <a:r>
              <a:rPr lang="es-MX" b="1" dirty="0" err="1">
                <a:solidFill>
                  <a:srgbClr val="0070C0"/>
                </a:solidFill>
                <a:latin typeface="Arial" panose="020B0604020202020204" pitchFamily="34" charset="0"/>
              </a:rPr>
              <a:t>Wayback</a:t>
            </a:r>
            <a:r>
              <a:rPr lang="es-MX" b="1" dirty="0">
                <a:solidFill>
                  <a:srgbClr val="111111"/>
                </a:solidFill>
                <a:latin typeface="Arial" panose="020B0604020202020204" pitchFamily="34" charset="0"/>
              </a:rPr>
              <a:t> </a:t>
            </a:r>
            <a:r>
              <a:rPr lang="es-MX" b="1" dirty="0">
                <a:solidFill>
                  <a:srgbClr val="0070C0"/>
                </a:solidFill>
                <a:latin typeface="Arial" panose="020B0604020202020204" pitchFamily="34" charset="0"/>
              </a:rPr>
              <a:t>Machine</a:t>
            </a:r>
            <a:r>
              <a:rPr lang="es-US" b="1" dirty="0">
                <a:solidFill>
                  <a:srgbClr val="0070C0"/>
                </a:solidFill>
                <a:latin typeface="Arial" panose="020B0604020202020204" pitchFamily="34" charset="0"/>
              </a:rPr>
              <a:t>”</a:t>
            </a:r>
            <a:r>
              <a:rPr lang="es-MX" b="1" dirty="0">
                <a:solidFill>
                  <a:srgbClr val="111111"/>
                </a:solidFill>
                <a:latin typeface="Arial" panose="020B0604020202020204" pitchFamily="34" charset="0"/>
              </a:rPr>
              <a:t/>
            </a:r>
            <a:br>
              <a:rPr lang="es-MX" b="1" dirty="0">
                <a:solidFill>
                  <a:srgbClr val="111111"/>
                </a:solidFill>
                <a:latin typeface="Arial" panose="020B0604020202020204" pitchFamily="34" charset="0"/>
              </a:rPr>
            </a:br>
            <a:endParaRPr lang="es-MX" dirty="0"/>
          </a:p>
        </p:txBody>
      </p:sp>
      <p:sp>
        <p:nvSpPr>
          <p:cNvPr id="5" name="Marcador de contenido 2">
            <a:extLst>
              <a:ext uri="{FF2B5EF4-FFF2-40B4-BE49-F238E27FC236}"/>
            </a:extLst>
          </p:cNvPr>
          <p:cNvSpPr>
            <a:spLocks noGrp="1"/>
          </p:cNvSpPr>
          <p:nvPr>
            <p:ph idx="1"/>
          </p:nvPr>
        </p:nvSpPr>
        <p:spPr>
          <a:xfrm>
            <a:off x="323850" y="1628775"/>
            <a:ext cx="5256213" cy="4525963"/>
          </a:xfrm>
        </p:spPr>
        <p:txBody>
          <a:bodyPr rtlCol="0">
            <a:normAutofit fontScale="77500" lnSpcReduction="20000"/>
          </a:bodyPr>
          <a:lstStyle/>
          <a:p>
            <a:pPr marL="0" indent="0" algn="just" eaLnBrk="1" fontAlgn="auto" hangingPunct="1">
              <a:spcAft>
                <a:spcPts val="0"/>
              </a:spcAft>
              <a:buFont typeface="Arial" panose="020B0604020202020204" pitchFamily="34" charset="0"/>
              <a:buNone/>
              <a:defRPr/>
            </a:pPr>
            <a:r>
              <a:rPr lang="es-US" dirty="0">
                <a:latin typeface="Arial" panose="020B0604020202020204" pitchFamily="34" charset="0"/>
              </a:rPr>
              <a:t>□</a:t>
            </a:r>
            <a:r>
              <a:rPr lang="es-US" dirty="0">
                <a:solidFill>
                  <a:srgbClr val="111111"/>
                </a:solidFill>
                <a:latin typeface="Arial" panose="020B0604020202020204" pitchFamily="34" charset="0"/>
              </a:rPr>
              <a:t>P</a:t>
            </a:r>
            <a:r>
              <a:rPr lang="es-MX" dirty="0" err="1">
                <a:solidFill>
                  <a:srgbClr val="111111"/>
                </a:solidFill>
                <a:latin typeface="Arial" panose="020B0604020202020204" pitchFamily="34" charset="0"/>
              </a:rPr>
              <a:t>ermite</a:t>
            </a:r>
            <a:r>
              <a:rPr lang="es-MX" dirty="0">
                <a:solidFill>
                  <a:srgbClr val="111111"/>
                </a:solidFill>
                <a:latin typeface="Arial" panose="020B0604020202020204" pitchFamily="34" charset="0"/>
              </a:rPr>
              <a:t> a los usuarios buscar el pasado de cualquier página web. De esta manera podrás ver los cambios que ha sufrido una página</a:t>
            </a:r>
            <a:r>
              <a:rPr lang="es-MX" b="1" dirty="0">
                <a:solidFill>
                  <a:srgbClr val="111111"/>
                </a:solidFill>
                <a:latin typeface="Arial" panose="020B0604020202020204" pitchFamily="34" charset="0"/>
              </a:rPr>
              <a:t> </a:t>
            </a:r>
            <a:r>
              <a:rPr lang="es-MX" dirty="0">
                <a:solidFill>
                  <a:srgbClr val="111111"/>
                </a:solidFill>
                <a:latin typeface="Arial" panose="020B0604020202020204" pitchFamily="34" charset="0"/>
              </a:rPr>
              <a:t>web</a:t>
            </a:r>
            <a:r>
              <a:rPr lang="es-US" b="1" dirty="0">
                <a:solidFill>
                  <a:srgbClr val="111111"/>
                </a:solidFill>
                <a:latin typeface="Arial" panose="020B0604020202020204" pitchFamily="34" charset="0"/>
              </a:rPr>
              <a:t> </a:t>
            </a:r>
            <a:r>
              <a:rPr lang="es-MX" dirty="0">
                <a:solidFill>
                  <a:srgbClr val="111111"/>
                </a:solidFill>
                <a:latin typeface="Arial" panose="020B0604020202020204" pitchFamily="34" charset="0"/>
              </a:rPr>
              <a:t>durante los años, simplemente moviendo una flecha o eligiendo directamente las fechas. </a:t>
            </a:r>
            <a:endParaRPr lang="es-US" dirty="0">
              <a:solidFill>
                <a:srgbClr val="111111"/>
              </a:solidFill>
              <a:latin typeface="Arial" panose="020B0604020202020204" pitchFamily="34" charset="0"/>
            </a:endParaRPr>
          </a:p>
          <a:p>
            <a:pPr marL="0" indent="0" algn="just" eaLnBrk="1" fontAlgn="auto" hangingPunct="1">
              <a:spcAft>
                <a:spcPts val="0"/>
              </a:spcAft>
              <a:buFont typeface="Arial" panose="020B0604020202020204" pitchFamily="34" charset="0"/>
              <a:buNone/>
              <a:defRPr/>
            </a:pPr>
            <a:endParaRPr lang="es-US" dirty="0">
              <a:solidFill>
                <a:srgbClr val="111111"/>
              </a:solidFill>
              <a:latin typeface="Arial" panose="020B0604020202020204" pitchFamily="34" charset="0"/>
            </a:endParaRPr>
          </a:p>
          <a:p>
            <a:pPr marL="0" indent="0" algn="just" eaLnBrk="1" fontAlgn="auto" hangingPunct="1">
              <a:spcAft>
                <a:spcPts val="0"/>
              </a:spcAft>
              <a:buFont typeface="Arial" panose="020B0604020202020204" pitchFamily="34" charset="0"/>
              <a:buNone/>
              <a:defRPr/>
            </a:pPr>
            <a:r>
              <a:rPr lang="es-US" dirty="0">
                <a:solidFill>
                  <a:srgbClr val="111111"/>
                </a:solidFill>
                <a:latin typeface="Arial" panose="020B0604020202020204" pitchFamily="34" charset="0"/>
              </a:rPr>
              <a:t>□</a:t>
            </a:r>
            <a:r>
              <a:rPr lang="es-MX" dirty="0">
                <a:solidFill>
                  <a:srgbClr val="111111"/>
                </a:solidFill>
                <a:latin typeface="Arial" panose="020B0604020202020204" pitchFamily="34" charset="0"/>
              </a:rPr>
              <a:t>También es una gran fuente de libros públicos, imágenes, software, películas, vídeos y mucho más.</a:t>
            </a:r>
            <a:endParaRPr lang="es-US" dirty="0"/>
          </a:p>
        </p:txBody>
      </p:sp>
      <p:pic>
        <p:nvPicPr>
          <p:cNvPr id="6" name="Imagen 4">
            <a:extLst>
              <a:ext uri="{FF2B5EF4-FFF2-40B4-BE49-F238E27FC236}"/>
            </a:extLst>
          </p:cNvPr>
          <p:cNvPicPr>
            <a:picLocks noChangeAspect="1"/>
          </p:cNvPicPr>
          <p:nvPr/>
        </p:nvPicPr>
        <p:blipFill>
          <a:blip r:embed="rId3"/>
          <a:stretch>
            <a:fillRect/>
          </a:stretch>
        </p:blipFill>
        <p:spPr>
          <a:xfrm>
            <a:off x="5795963" y="2720975"/>
            <a:ext cx="3200400" cy="2133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rtlCol="0">
            <a:normAutofit fontScale="90000"/>
          </a:bodyPr>
          <a:lstStyle/>
          <a:p>
            <a:pPr eaLnBrk="1" fontAlgn="auto" hangingPunct="1">
              <a:spcAft>
                <a:spcPts val="0"/>
              </a:spcAft>
              <a:defRPr/>
            </a:pPr>
            <a:r>
              <a:rPr lang="es-MX" b="1" dirty="0" smtClean="0">
                <a:solidFill>
                  <a:srgbClr val="FF0000"/>
                </a:solidFill>
              </a:rPr>
              <a:t>¿QUE ES UN NAVEGADOR DE INTERNET ?</a:t>
            </a:r>
          </a:p>
        </p:txBody>
      </p:sp>
      <p:sp>
        <p:nvSpPr>
          <p:cNvPr id="3" name="2 Marcador de contenido"/>
          <p:cNvSpPr>
            <a:spLocks noGrp="1"/>
          </p:cNvSpPr>
          <p:nvPr>
            <p:ph idx="1"/>
          </p:nvPr>
        </p:nvSpPr>
        <p:spPr>
          <a:xfrm>
            <a:off x="457200" y="1600200"/>
            <a:ext cx="5699125" cy="4525963"/>
          </a:xfrm>
        </p:spPr>
        <p:txBody>
          <a:bodyPr/>
          <a:lstStyle/>
          <a:p>
            <a:pPr eaLnBrk="1" hangingPunct="1"/>
            <a:r>
              <a:rPr lang="es-MX" altLang="es-MX" smtClean="0"/>
              <a:t>Un navegador web es un software, aplicación o programa que permite el acceso a la Web, interpretando la información de distintos tipos de archivos y sitios web para que estos puedan ser visualizados.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3894" t="4414" r="3812" b="3110"/>
          <a:stretch>
            <a:fillRect/>
          </a:stretch>
        </p:blipFill>
        <p:spPr bwMode="auto">
          <a:xfrm>
            <a:off x="6208713" y="1228725"/>
            <a:ext cx="2636837"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nodeType="after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rtlCol="0">
            <a:normAutofit fontScale="90000"/>
          </a:bodyPr>
          <a:lstStyle/>
          <a:p>
            <a:pPr eaLnBrk="1" fontAlgn="auto" hangingPunct="1">
              <a:spcAft>
                <a:spcPts val="0"/>
              </a:spcAft>
              <a:defRPr/>
            </a:pPr>
            <a:r>
              <a:rPr lang="es-US" b="1" dirty="0" smtClean="0">
                <a:solidFill>
                  <a:srgbClr val="0070C0"/>
                </a:solidFill>
                <a:latin typeface="Arial" panose="020B0604020202020204" pitchFamily="34" charset="0"/>
              </a:rPr>
              <a:t>“</a:t>
            </a:r>
            <a:r>
              <a:rPr lang="es-MX" b="1" dirty="0" err="1" smtClean="0">
                <a:solidFill>
                  <a:srgbClr val="0070C0"/>
                </a:solidFill>
                <a:latin typeface="Arial" panose="020B0604020202020204" pitchFamily="34" charset="0"/>
              </a:rPr>
              <a:t>Dogpile</a:t>
            </a:r>
            <a:r>
              <a:rPr lang="es-US" b="1" dirty="0" smtClean="0">
                <a:solidFill>
                  <a:srgbClr val="0070C0"/>
                </a:solidFill>
                <a:latin typeface="Arial" panose="020B0604020202020204" pitchFamily="34" charset="0"/>
              </a:rPr>
              <a:t>”</a:t>
            </a:r>
            <a:r>
              <a:rPr lang="es-MX" b="1" dirty="0" smtClean="0">
                <a:solidFill>
                  <a:srgbClr val="111111"/>
                </a:solidFill>
                <a:latin typeface="Arial" panose="020B0604020202020204" pitchFamily="34" charset="0"/>
              </a:rPr>
              <a:t/>
            </a:r>
            <a:br>
              <a:rPr lang="es-MX" b="1" dirty="0" smtClean="0">
                <a:solidFill>
                  <a:srgbClr val="111111"/>
                </a:solidFill>
                <a:latin typeface="Arial" panose="020B0604020202020204" pitchFamily="34" charset="0"/>
              </a:rPr>
            </a:br>
            <a:endParaRPr lang="es-MX" dirty="0" smtClean="0"/>
          </a:p>
        </p:txBody>
      </p:sp>
      <p:sp>
        <p:nvSpPr>
          <p:cNvPr id="21507" name="Marcador de contenido 2"/>
          <p:cNvSpPr>
            <a:spLocks noGrp="1"/>
          </p:cNvSpPr>
          <p:nvPr>
            <p:ph idx="1"/>
          </p:nvPr>
        </p:nvSpPr>
        <p:spPr>
          <a:xfrm>
            <a:off x="468313" y="1628775"/>
            <a:ext cx="8229600" cy="3992563"/>
          </a:xfrm>
        </p:spPr>
        <p:txBody>
          <a:bodyPr/>
          <a:lstStyle/>
          <a:p>
            <a:pPr algn="just" eaLnBrk="1" hangingPunct="1"/>
            <a:r>
              <a:rPr lang="es-US" altLang="es-MX" smtClean="0">
                <a:solidFill>
                  <a:srgbClr val="111111"/>
                </a:solidFill>
                <a:latin typeface="Arial" panose="020B0604020202020204" pitchFamily="34" charset="0"/>
              </a:rPr>
              <a:t>S</a:t>
            </a:r>
            <a:r>
              <a:rPr lang="es-MX" altLang="es-MX" smtClean="0">
                <a:solidFill>
                  <a:srgbClr val="111111"/>
                </a:solidFill>
                <a:latin typeface="Arial" panose="020B0604020202020204" pitchFamily="34" charset="0"/>
              </a:rPr>
              <a:t>e encarga de seleccionar sus resultados</a:t>
            </a:r>
            <a:r>
              <a:rPr lang="es-MX"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de</a:t>
            </a:r>
            <a:r>
              <a:rPr lang="es-US"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búsqueda absorbiendo enlaces</a:t>
            </a:r>
            <a:r>
              <a:rPr lang="es-US"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desde otros buscadores</a:t>
            </a:r>
            <a:r>
              <a:rPr lang="es-US" altLang="es-MX" smtClean="0">
                <a:solidFill>
                  <a:srgbClr val="111111"/>
                </a:solidFill>
                <a:latin typeface="Arial" panose="020B0604020202020204" pitchFamily="34" charset="0"/>
              </a:rPr>
              <a:t>.</a:t>
            </a:r>
          </a:p>
          <a:p>
            <a:pPr algn="just" eaLnBrk="1" hangingPunct="1"/>
            <a:r>
              <a:rPr lang="es-MX" altLang="es-MX" smtClean="0">
                <a:solidFill>
                  <a:srgbClr val="111111"/>
                </a:solidFill>
                <a:latin typeface="Arial" panose="020B0604020202020204" pitchFamily="34" charset="0"/>
              </a:rPr>
              <a:t>Se trata de  uno de los primeros motores de búsqueda que selecciona su información, imágenes, vídeos y enlaces desde distintos buscadores de Internet.</a:t>
            </a:r>
            <a:endParaRPr lang="es-US" altLang="es-MX" smtClean="0">
              <a:solidFill>
                <a:srgbClr val="11111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2 Marcador de contenido"/>
          <p:cNvSpPr>
            <a:spLocks noGrp="1"/>
          </p:cNvSpPr>
          <p:nvPr>
            <p:ph idx="1"/>
          </p:nvPr>
        </p:nvSpPr>
        <p:spPr/>
        <p:txBody>
          <a:bodyPr/>
          <a:lstStyle/>
          <a:p>
            <a:r>
              <a:rPr lang="es-MX" altLang="es-MX" smtClean="0">
                <a:solidFill>
                  <a:srgbClr val="111111"/>
                </a:solidFill>
                <a:latin typeface="Arial" panose="020B0604020202020204" pitchFamily="34" charset="0"/>
              </a:rPr>
              <a:t>Cuenta con algunas funciones clave como son por ejemplo la de categorización, filtros de búsqueda, preferencias, búsquedas recientes, etc. </a:t>
            </a:r>
            <a:endParaRPr lang="es-MX" altLang="es-MX" smtClean="0"/>
          </a:p>
          <a:p>
            <a:endParaRPr lang="es-MX" altLang="es-MX" smtClean="0"/>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3860800"/>
            <a:ext cx="53340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rtlCol="0">
            <a:normAutofit fontScale="90000"/>
          </a:bodyPr>
          <a:lstStyle/>
          <a:p>
            <a:pPr eaLnBrk="1" fontAlgn="auto" hangingPunct="1">
              <a:spcAft>
                <a:spcPts val="0"/>
              </a:spcAft>
              <a:defRPr/>
            </a:pPr>
            <a:r>
              <a:rPr lang="es-US" b="1" dirty="0" smtClean="0">
                <a:solidFill>
                  <a:srgbClr val="111111"/>
                </a:solidFill>
                <a:latin typeface="Arial" panose="020B0604020202020204" pitchFamily="34" charset="0"/>
              </a:rPr>
              <a:t>“</a:t>
            </a:r>
            <a:r>
              <a:rPr lang="es-MX" b="1" dirty="0" err="1" smtClean="0">
                <a:solidFill>
                  <a:srgbClr val="0070C0"/>
                </a:solidFill>
                <a:latin typeface="Arial" panose="020B0604020202020204" pitchFamily="34" charset="0"/>
              </a:rPr>
              <a:t>Duckduckgo</a:t>
            </a:r>
            <a:r>
              <a:rPr lang="es-US" b="1" dirty="0" smtClean="0">
                <a:solidFill>
                  <a:srgbClr val="111111"/>
                </a:solidFill>
                <a:latin typeface="Arial" panose="020B0604020202020204" pitchFamily="34" charset="0"/>
              </a:rPr>
              <a:t>”</a:t>
            </a:r>
            <a:r>
              <a:rPr lang="es-MX" b="1" dirty="0" smtClean="0">
                <a:solidFill>
                  <a:srgbClr val="111111"/>
                </a:solidFill>
                <a:latin typeface="Arial" panose="020B0604020202020204" pitchFamily="34" charset="0"/>
              </a:rPr>
              <a:t/>
            </a:r>
            <a:br>
              <a:rPr lang="es-MX" b="1" dirty="0" smtClean="0">
                <a:solidFill>
                  <a:srgbClr val="111111"/>
                </a:solidFill>
                <a:latin typeface="Arial" panose="020B0604020202020204" pitchFamily="34" charset="0"/>
              </a:rPr>
            </a:br>
            <a:endParaRPr lang="es-MX" dirty="0" smtClean="0"/>
          </a:p>
        </p:txBody>
      </p:sp>
      <p:sp>
        <p:nvSpPr>
          <p:cNvPr id="3" name="2 Marcador de contenido"/>
          <p:cNvSpPr>
            <a:spLocks noGrp="1"/>
          </p:cNvSpPr>
          <p:nvPr>
            <p:ph idx="1"/>
          </p:nvPr>
        </p:nvSpPr>
        <p:spPr>
          <a:xfrm>
            <a:off x="466725" y="1196975"/>
            <a:ext cx="8229600" cy="5111750"/>
          </a:xfrm>
        </p:spPr>
        <p:txBody>
          <a:bodyPr rtlCol="0">
            <a:normAutofit/>
          </a:bodyPr>
          <a:lstStyle/>
          <a:p>
            <a:pPr algn="just" eaLnBrk="1" fontAlgn="auto" hangingPunct="1">
              <a:spcAft>
                <a:spcPts val="0"/>
              </a:spcAft>
              <a:defRPr/>
            </a:pPr>
            <a:r>
              <a:rPr lang="es-US" dirty="0" smtClean="0">
                <a:solidFill>
                  <a:srgbClr val="111111"/>
                </a:solidFill>
                <a:latin typeface="Arial" panose="020B0604020202020204" pitchFamily="34" charset="0"/>
              </a:rPr>
              <a:t>R</a:t>
            </a:r>
            <a:r>
              <a:rPr lang="es-MX" dirty="0" smtClean="0">
                <a:solidFill>
                  <a:srgbClr val="111111"/>
                </a:solidFill>
                <a:latin typeface="Arial" panose="020B0604020202020204" pitchFamily="34" charset="0"/>
              </a:rPr>
              <a:t>espeta la privacidad de sus usuarios. </a:t>
            </a:r>
            <a:endParaRPr lang="es-MX" dirty="0">
              <a:solidFill>
                <a:srgbClr val="111111"/>
              </a:solidFill>
              <a:latin typeface="Arial" panose="020B0604020202020204" pitchFamily="34" charset="0"/>
            </a:endParaRPr>
          </a:p>
          <a:p>
            <a:pPr marL="0" indent="0" algn="just" eaLnBrk="1" fontAlgn="auto" hangingPunct="1">
              <a:spcAft>
                <a:spcPts val="0"/>
              </a:spcAft>
              <a:buFont typeface="Arial" panose="020B0604020202020204" pitchFamily="34" charset="0"/>
              <a:buNone/>
              <a:defRPr/>
            </a:pPr>
            <a:endParaRPr lang="es-US" dirty="0" smtClean="0">
              <a:solidFill>
                <a:srgbClr val="111111"/>
              </a:solidFill>
              <a:latin typeface="Arial" panose="020B0604020202020204" pitchFamily="34" charset="0"/>
            </a:endParaRPr>
          </a:p>
          <a:p>
            <a:pPr algn="just" eaLnBrk="1" fontAlgn="auto" hangingPunct="1">
              <a:spcAft>
                <a:spcPts val="0"/>
              </a:spcAft>
              <a:defRPr/>
            </a:pPr>
            <a:r>
              <a:rPr lang="es-US" dirty="0" smtClean="0">
                <a:solidFill>
                  <a:srgbClr val="111111"/>
                </a:solidFill>
                <a:latin typeface="Arial" panose="020B0604020202020204" pitchFamily="34" charset="0"/>
              </a:rPr>
              <a:t>A</a:t>
            </a:r>
            <a:r>
              <a:rPr lang="es-MX" dirty="0" err="1" smtClean="0">
                <a:solidFill>
                  <a:srgbClr val="111111"/>
                </a:solidFill>
                <a:latin typeface="Arial" panose="020B0604020202020204" pitchFamily="34" charset="0"/>
              </a:rPr>
              <a:t>ñade</a:t>
            </a:r>
            <a:r>
              <a:rPr lang="es-MX" dirty="0" smtClean="0">
                <a:solidFill>
                  <a:srgbClr val="111111"/>
                </a:solidFill>
                <a:latin typeface="Arial" panose="020B0604020202020204" pitchFamily="34" charset="0"/>
              </a:rPr>
              <a:t> sus resultados desde distintas</a:t>
            </a:r>
            <a:r>
              <a:rPr lang="es-MX" b="1" dirty="0" smtClean="0">
                <a:solidFill>
                  <a:srgbClr val="111111"/>
                </a:solidFill>
                <a:latin typeface="Arial" panose="020B0604020202020204" pitchFamily="34" charset="0"/>
              </a:rPr>
              <a:t> </a:t>
            </a:r>
            <a:r>
              <a:rPr lang="es-MX" dirty="0" smtClean="0">
                <a:solidFill>
                  <a:srgbClr val="111111"/>
                </a:solidFill>
                <a:latin typeface="Arial" panose="020B0604020202020204" pitchFamily="34" charset="0"/>
              </a:rPr>
              <a:t>fuentes, pero no registra las búsquedas de sus usuarios para enseñar resultados personalizados. Sus resultados son agregados desde Bing, </a:t>
            </a:r>
            <a:r>
              <a:rPr lang="es-MX" dirty="0" err="1" smtClean="0">
                <a:solidFill>
                  <a:srgbClr val="111111"/>
                </a:solidFill>
                <a:latin typeface="Arial" panose="020B0604020202020204" pitchFamily="34" charset="0"/>
              </a:rPr>
              <a:t>Yandex</a:t>
            </a:r>
            <a:r>
              <a:rPr lang="es-MX" dirty="0" smtClean="0">
                <a:solidFill>
                  <a:srgbClr val="111111"/>
                </a:solidFill>
                <a:latin typeface="Arial" panose="020B0604020202020204" pitchFamily="34" charset="0"/>
              </a:rPr>
              <a:t> y varios motores para mostrarlos de manera privada al usuario. </a:t>
            </a:r>
            <a:endParaRPr lang="es-US" dirty="0" smtClean="0">
              <a:solidFill>
                <a:srgbClr val="111111"/>
              </a:solidFill>
              <a:latin typeface="Arial" panose="020B0604020202020204" pitchFamily="34" charset="0"/>
            </a:endParaRPr>
          </a:p>
          <a:p>
            <a:pPr marL="0" indent="0" algn="just" eaLnBrk="1" fontAlgn="auto" hangingPunct="1">
              <a:spcAft>
                <a:spcPts val="0"/>
              </a:spcAft>
              <a:buFont typeface="Arial" panose="020B0604020202020204" pitchFamily="34" charset="0"/>
              <a:buNone/>
              <a:defRPr/>
            </a:pPr>
            <a:endParaRPr lang="es-MX" dirty="0" smtClean="0"/>
          </a:p>
          <a:p>
            <a:pPr eaLnBrk="1" fontAlgn="auto" hangingPunct="1">
              <a:spcAft>
                <a:spcPts val="0"/>
              </a:spcAft>
              <a:defRPr/>
            </a:pPr>
            <a:endParaRPr lang="es-MX"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2 Marcador de contenido"/>
          <p:cNvSpPr>
            <a:spLocks noGrp="1"/>
          </p:cNvSpPr>
          <p:nvPr>
            <p:ph idx="1"/>
          </p:nvPr>
        </p:nvSpPr>
        <p:spPr/>
        <p:txBody>
          <a:bodyPr/>
          <a:lstStyle/>
          <a:p>
            <a:r>
              <a:rPr lang="es-MX" altLang="es-MX" smtClean="0">
                <a:solidFill>
                  <a:srgbClr val="111111"/>
                </a:solidFill>
                <a:latin typeface="Arial" panose="020B0604020202020204" pitchFamily="34" charset="0"/>
              </a:rPr>
              <a:t>Es totalmente de código</a:t>
            </a:r>
            <a:r>
              <a:rPr lang="es-MX"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abierto y cuenta con un modelo de ingresos estricto de un único anuncio por página. El motor de búsqueda se basa en un proxy, </a:t>
            </a:r>
            <a:r>
              <a:rPr lang="es-US" altLang="es-MX" smtClean="0">
                <a:solidFill>
                  <a:srgbClr val="111111"/>
                </a:solidFill>
                <a:latin typeface="Arial" panose="020B0604020202020204" pitchFamily="34" charset="0"/>
              </a:rPr>
              <a:t>a</a:t>
            </a:r>
            <a:r>
              <a:rPr lang="es-MX" altLang="es-MX" smtClean="0">
                <a:solidFill>
                  <a:srgbClr val="111111"/>
                </a:solidFill>
                <a:latin typeface="Arial" panose="020B0604020202020204" pitchFamily="34" charset="0"/>
              </a:rPr>
              <a:t>demás, incluye búsqueda por voz</a:t>
            </a:r>
            <a:endParaRPr lang="es-MX" altLang="es-MX" smtClean="0"/>
          </a:p>
        </p:txBody>
      </p:sp>
      <p:pic>
        <p:nvPicPr>
          <p:cNvPr id="245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763" y="4313238"/>
            <a:ext cx="4054475"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rtlCol="0">
            <a:normAutofit fontScale="90000"/>
          </a:bodyPr>
          <a:lstStyle/>
          <a:p>
            <a:pPr eaLnBrk="1" fontAlgn="auto" hangingPunct="1">
              <a:spcAft>
                <a:spcPts val="0"/>
              </a:spcAft>
              <a:defRPr/>
            </a:pPr>
            <a:r>
              <a:rPr lang="es-US" b="1" dirty="0" smtClean="0">
                <a:solidFill>
                  <a:srgbClr val="111111"/>
                </a:solidFill>
                <a:latin typeface="Arial" panose="020B0604020202020204" pitchFamily="34" charset="0"/>
              </a:rPr>
              <a:t>“</a:t>
            </a:r>
            <a:r>
              <a:rPr lang="es-MX" b="1" dirty="0" err="1" smtClean="0">
                <a:solidFill>
                  <a:srgbClr val="0070C0"/>
                </a:solidFill>
                <a:latin typeface="Arial" panose="020B0604020202020204" pitchFamily="34" charset="0"/>
              </a:rPr>
              <a:t>Exalead</a:t>
            </a:r>
            <a:r>
              <a:rPr lang="es-US" b="1" dirty="0" smtClean="0">
                <a:solidFill>
                  <a:srgbClr val="111111"/>
                </a:solidFill>
                <a:latin typeface="Arial" panose="020B0604020202020204" pitchFamily="34" charset="0"/>
              </a:rPr>
              <a:t>”</a:t>
            </a:r>
            <a:r>
              <a:rPr lang="es-MX" b="1" dirty="0" smtClean="0">
                <a:solidFill>
                  <a:srgbClr val="111111"/>
                </a:solidFill>
                <a:latin typeface="Arial" panose="020B0604020202020204" pitchFamily="34" charset="0"/>
              </a:rPr>
              <a:t/>
            </a:r>
            <a:br>
              <a:rPr lang="es-MX" b="1" dirty="0" smtClean="0">
                <a:solidFill>
                  <a:srgbClr val="111111"/>
                </a:solidFill>
                <a:latin typeface="Arial" panose="020B0604020202020204" pitchFamily="34" charset="0"/>
              </a:rPr>
            </a:br>
            <a:endParaRPr lang="es-MX" dirty="0" smtClean="0"/>
          </a:p>
        </p:txBody>
      </p:sp>
      <p:sp>
        <p:nvSpPr>
          <p:cNvPr id="25603" name="2 Marcador de contenido"/>
          <p:cNvSpPr>
            <a:spLocks noGrp="1"/>
          </p:cNvSpPr>
          <p:nvPr>
            <p:ph idx="1"/>
          </p:nvPr>
        </p:nvSpPr>
        <p:spPr>
          <a:xfrm>
            <a:off x="457200" y="1600200"/>
            <a:ext cx="8229600" cy="3613150"/>
          </a:xfrm>
        </p:spPr>
        <p:txBody>
          <a:bodyPr/>
          <a:lstStyle/>
          <a:p>
            <a:pPr algn="just" eaLnBrk="1" hangingPunct="1"/>
            <a:r>
              <a:rPr lang="es-MX" altLang="es-MX" smtClean="0">
                <a:solidFill>
                  <a:srgbClr val="111111"/>
                </a:solidFill>
                <a:latin typeface="Arial" panose="020B0604020202020204" pitchFamily="34" charset="0"/>
              </a:rPr>
              <a:t>Permite a las organizaciones reunir, alinear y enriquecer su Big Data, ya sea interno o externo, estructurado o no estructurado, simple o complejo, y entregar esa información de la manera en que los usuarios desean recibirla. </a:t>
            </a:r>
            <a:endParaRPr lang="es-US" altLang="es-MX" smtClean="0">
              <a:solidFill>
                <a:srgbClr val="111111"/>
              </a:solidFill>
              <a:latin typeface="Arial" panose="020B0604020202020204" pitchFamily="34" charset="0"/>
            </a:endParaRPr>
          </a:p>
        </p:txBody>
      </p:sp>
      <p:pic>
        <p:nvPicPr>
          <p:cNvPr id="2560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5037138"/>
            <a:ext cx="555783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6" name="2 Marcador de contenido"/>
          <p:cNvSpPr>
            <a:spLocks noGrp="1"/>
          </p:cNvSpPr>
          <p:nvPr>
            <p:ph idx="1"/>
          </p:nvPr>
        </p:nvSpPr>
        <p:spPr/>
        <p:txBody>
          <a:bodyPr/>
          <a:lstStyle/>
          <a:p>
            <a:r>
              <a:rPr lang="es-MX" altLang="es-MX" smtClean="0">
                <a:solidFill>
                  <a:srgbClr val="111111"/>
                </a:solidFill>
                <a:latin typeface="Arial" panose="020B0604020202020204" pitchFamily="34" charset="0"/>
              </a:rPr>
              <a:t>Este buscador transforma grandes volúmenes de datos heterogéneos y de múltiples fuentes en información significativa, inteligencia de información en tiempo real para ayudar a los usuarios a mejorar los procesos comerciales y obtener una ventaja competitiva. </a:t>
            </a:r>
            <a:endParaRPr lang="es-MX" altLang="es-MX" smtClean="0"/>
          </a:p>
          <a:p>
            <a:endParaRPr lang="es-MX" altLang="es-MX"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rtlCol="0">
            <a:normAutofit fontScale="90000"/>
          </a:bodyPr>
          <a:lstStyle/>
          <a:p>
            <a:pPr eaLnBrk="1" fontAlgn="auto" hangingPunct="1">
              <a:spcAft>
                <a:spcPts val="0"/>
              </a:spcAft>
              <a:defRPr/>
            </a:pPr>
            <a:r>
              <a:rPr lang="es-US" b="1" dirty="0" smtClean="0">
                <a:solidFill>
                  <a:srgbClr val="111111"/>
                </a:solidFill>
                <a:latin typeface="Arial" panose="020B0604020202020204" pitchFamily="34" charset="0"/>
              </a:rPr>
              <a:t>“</a:t>
            </a:r>
            <a:r>
              <a:rPr lang="es-MX" b="1" dirty="0" err="1" smtClean="0">
                <a:solidFill>
                  <a:srgbClr val="0070C0"/>
                </a:solidFill>
                <a:latin typeface="Arial" panose="020B0604020202020204" pitchFamily="34" charset="0"/>
              </a:rPr>
              <a:t>Factbites</a:t>
            </a:r>
            <a:r>
              <a:rPr lang="es-US" b="1" dirty="0" smtClean="0">
                <a:solidFill>
                  <a:srgbClr val="111111"/>
                </a:solidFill>
                <a:latin typeface="Arial" panose="020B0604020202020204" pitchFamily="34" charset="0"/>
              </a:rPr>
              <a:t>”</a:t>
            </a:r>
            <a:r>
              <a:rPr lang="es-MX" b="1" dirty="0" smtClean="0">
                <a:solidFill>
                  <a:srgbClr val="111111"/>
                </a:solidFill>
                <a:latin typeface="Arial" panose="020B0604020202020204" pitchFamily="34" charset="0"/>
              </a:rPr>
              <a:t/>
            </a:r>
            <a:br>
              <a:rPr lang="es-MX" b="1" dirty="0" smtClean="0">
                <a:solidFill>
                  <a:srgbClr val="111111"/>
                </a:solidFill>
                <a:latin typeface="Arial" panose="020B0604020202020204" pitchFamily="34" charset="0"/>
              </a:rPr>
            </a:br>
            <a:endParaRPr lang="es-MX" dirty="0" smtClean="0"/>
          </a:p>
        </p:txBody>
      </p:sp>
      <p:sp>
        <p:nvSpPr>
          <p:cNvPr id="27651" name="2 Marcador de contenido"/>
          <p:cNvSpPr>
            <a:spLocks noGrp="1"/>
          </p:cNvSpPr>
          <p:nvPr>
            <p:ph idx="1"/>
          </p:nvPr>
        </p:nvSpPr>
        <p:spPr>
          <a:xfrm>
            <a:off x="0" y="1052513"/>
            <a:ext cx="9144000" cy="2592387"/>
          </a:xfrm>
        </p:spPr>
        <p:txBody>
          <a:bodyPr/>
          <a:lstStyle/>
          <a:p>
            <a:pPr algn="just" eaLnBrk="1" hangingPunct="1"/>
            <a:r>
              <a:rPr lang="es-MX" altLang="es-MX" smtClean="0">
                <a:solidFill>
                  <a:srgbClr val="111111"/>
                </a:solidFill>
                <a:latin typeface="Arial" panose="020B0604020202020204" pitchFamily="34" charset="0"/>
              </a:rPr>
              <a:t>Su enfoque como buscador en Internet se centra en la</a:t>
            </a:r>
            <a:r>
              <a:rPr lang="es-MX"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lingüística</a:t>
            </a:r>
            <a:r>
              <a:rPr lang="es-MX" altLang="es-MX" b="1" smtClean="0">
                <a:solidFill>
                  <a:srgbClr val="111111"/>
                </a:solidFill>
                <a:latin typeface="Arial" panose="020B0604020202020204" pitchFamily="34" charset="0"/>
              </a:rPr>
              <a:t> </a:t>
            </a:r>
            <a:r>
              <a:rPr lang="es-MX" altLang="es-MX" smtClean="0">
                <a:solidFill>
                  <a:srgbClr val="111111"/>
                </a:solidFill>
                <a:latin typeface="Arial" panose="020B0604020202020204" pitchFamily="34" charset="0"/>
              </a:rPr>
              <a:t>computacional, la minería de datos, el almacenamiento de datos y la inteligencia artificial.</a:t>
            </a:r>
            <a:endParaRPr lang="es-US" altLang="es-MX" smtClean="0">
              <a:solidFill>
                <a:srgbClr val="111111"/>
              </a:solidFill>
              <a:latin typeface="Arial" panose="020B0604020202020204" pitchFamily="34" charset="0"/>
            </a:endParaRPr>
          </a:p>
        </p:txBody>
      </p:sp>
      <p:pic>
        <p:nvPicPr>
          <p:cNvPr id="276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3895725"/>
            <a:ext cx="55435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2 Marcador de contenido"/>
          <p:cNvSpPr>
            <a:spLocks noGrp="1"/>
          </p:cNvSpPr>
          <p:nvPr>
            <p:ph idx="1"/>
          </p:nvPr>
        </p:nvSpPr>
        <p:spPr>
          <a:xfrm>
            <a:off x="468313" y="836613"/>
            <a:ext cx="8229600" cy="4824412"/>
          </a:xfrm>
        </p:spPr>
        <p:txBody>
          <a:bodyPr/>
          <a:lstStyle/>
          <a:p>
            <a:r>
              <a:rPr lang="es-MX" altLang="es-MX" smtClean="0">
                <a:solidFill>
                  <a:srgbClr val="111111"/>
                </a:solidFill>
                <a:latin typeface="Arial" panose="020B0604020202020204" pitchFamily="34" charset="0"/>
              </a:rPr>
              <a:t>Otras herramientas que ofrecen son AskTheBrain y NationMaster, un recurso educativo gratuito y la base de datos estadísticos más grande del mundo para comparar condados. </a:t>
            </a:r>
          </a:p>
          <a:p>
            <a:r>
              <a:rPr lang="es-MX" altLang="es-MX" smtClean="0">
                <a:solidFill>
                  <a:srgbClr val="111111"/>
                </a:solidFill>
                <a:latin typeface="Arial" panose="020B0604020202020204" pitchFamily="34" charset="0"/>
              </a:rPr>
              <a:t>Los resultados de búsqueda se presentan con frases textuales en relación al tema en cuestión que estés buscando y no como cualquier otro buscador.</a:t>
            </a:r>
            <a:endParaRPr lang="es-MX" altLang="es-MX" smtClean="0"/>
          </a:p>
          <a:p>
            <a:endParaRPr lang="es-MX" altLang="es-MX"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1 Título"/>
          <p:cNvSpPr>
            <a:spLocks noGrp="1"/>
          </p:cNvSpPr>
          <p:nvPr>
            <p:ph type="title"/>
          </p:nvPr>
        </p:nvSpPr>
        <p:spPr/>
        <p:txBody>
          <a:bodyPr/>
          <a:lstStyle/>
          <a:p>
            <a:pPr eaLnBrk="1" hangingPunct="1"/>
            <a:r>
              <a:rPr lang="es-US" altLang="es-MX" b="1" smtClean="0"/>
              <a:t>“</a:t>
            </a:r>
            <a:r>
              <a:rPr lang="es-US" altLang="es-MX" b="1" smtClean="0">
                <a:solidFill>
                  <a:srgbClr val="0070C0"/>
                </a:solidFill>
              </a:rPr>
              <a:t>Maxthon</a:t>
            </a:r>
            <a:r>
              <a:rPr lang="es-US" altLang="es-MX" b="1" smtClean="0"/>
              <a:t>”</a:t>
            </a:r>
            <a:endParaRPr lang="es-MX" altLang="es-MX" smtClean="0"/>
          </a:p>
        </p:txBody>
      </p:sp>
      <p:sp>
        <p:nvSpPr>
          <p:cNvPr id="29699" name="2 Marcador de contenido"/>
          <p:cNvSpPr>
            <a:spLocks noGrp="1"/>
          </p:cNvSpPr>
          <p:nvPr>
            <p:ph idx="1"/>
          </p:nvPr>
        </p:nvSpPr>
        <p:spPr>
          <a:xfrm>
            <a:off x="539750" y="1341438"/>
            <a:ext cx="8229600" cy="4525962"/>
          </a:xfrm>
        </p:spPr>
        <p:txBody>
          <a:bodyPr/>
          <a:lstStyle/>
          <a:p>
            <a:pPr algn="just" eaLnBrk="1" hangingPunct="1"/>
            <a:r>
              <a:rPr lang="es-US" altLang="es-MX" smtClean="0"/>
              <a:t>Un navegador rápido con muchas características y una interfaz de usuario confiable. </a:t>
            </a:r>
          </a:p>
          <a:p>
            <a:pPr algn="just" eaLnBrk="1" hangingPunct="1"/>
            <a:r>
              <a:rPr lang="es-US" altLang="es-MX" smtClean="0"/>
              <a:t>Ofrece navegación y descargas sin problemas. Funciona en todas las plataformas </a:t>
            </a:r>
          </a:p>
        </p:txBody>
      </p:sp>
      <p:pic>
        <p:nvPicPr>
          <p:cNvPr id="297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4337050"/>
            <a:ext cx="6192837"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2 Marcador de contenido"/>
          <p:cNvSpPr>
            <a:spLocks noGrp="1"/>
          </p:cNvSpPr>
          <p:nvPr>
            <p:ph idx="1"/>
          </p:nvPr>
        </p:nvSpPr>
        <p:spPr>
          <a:xfrm>
            <a:off x="179388" y="188913"/>
            <a:ext cx="8229600" cy="4525962"/>
          </a:xfrm>
        </p:spPr>
        <p:txBody>
          <a:bodyPr/>
          <a:lstStyle/>
          <a:p>
            <a:r>
              <a:rPr lang="es-US" altLang="es-MX" smtClean="0"/>
              <a:t>Además de sus características ingeniosas: incluye el avance rápido De anuncios de video, el rendimiento rápido y los motores De renderización de dos páginas para una mejor compatibilidad</a:t>
            </a:r>
            <a:endParaRPr lang="es-MX" altLang="es-MX" smtClean="0"/>
          </a:p>
          <a:p>
            <a:endParaRPr lang="es-MX" altLang="es-MX" smtClean="0"/>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141663"/>
            <a:ext cx="7620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1 Título"/>
          <p:cNvSpPr>
            <a:spLocks noGrp="1"/>
          </p:cNvSpPr>
          <p:nvPr>
            <p:ph type="title"/>
          </p:nvPr>
        </p:nvSpPr>
        <p:spPr/>
        <p:txBody>
          <a:bodyPr/>
          <a:lstStyle/>
          <a:p>
            <a:pPr eaLnBrk="1" hangingPunct="1"/>
            <a:r>
              <a:rPr lang="es-MX" altLang="es-MX" sz="4000" smtClean="0">
                <a:solidFill>
                  <a:srgbClr val="FF0000"/>
                </a:solidFill>
                <a:latin typeface="Aharoni" panose="02010803020104030203" pitchFamily="2" charset="-79"/>
                <a:cs typeface="Aharoni" panose="02010803020104030203" pitchFamily="2" charset="-79"/>
              </a:rPr>
              <a:t>¿QUE ES UN BUSCADOR DE INTERNET ?</a:t>
            </a:r>
          </a:p>
        </p:txBody>
      </p:sp>
      <p:sp>
        <p:nvSpPr>
          <p:cNvPr id="4099" name="2 Marcador de contenido"/>
          <p:cNvSpPr>
            <a:spLocks noGrp="1"/>
          </p:cNvSpPr>
          <p:nvPr>
            <p:ph idx="1"/>
          </p:nvPr>
        </p:nvSpPr>
        <p:spPr>
          <a:xfrm>
            <a:off x="0" y="1628775"/>
            <a:ext cx="4427538" cy="4525963"/>
          </a:xfrm>
        </p:spPr>
        <p:txBody>
          <a:bodyPr/>
          <a:lstStyle/>
          <a:p>
            <a:pPr eaLnBrk="1" hangingPunct="1"/>
            <a:r>
              <a:rPr lang="es-MX" altLang="es-MX" smtClean="0"/>
              <a:t>Los buscadores, es el sitio web al que se ingresa a través de un navegador, y que permite encontrar otros sitios web, imágenes…, a través de palabras claves de búsqueda</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5" t="2921" r="1849" b="3907"/>
          <a:stretch/>
        </p:blipFill>
        <p:spPr bwMode="auto">
          <a:xfrm>
            <a:off x="4499992" y="1916832"/>
            <a:ext cx="4644008" cy="318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942">
                                          <p:stCondLst>
                                            <p:cond delay="0"/>
                                          </p:stCondLst>
                                        </p:cTn>
                                        <p:tgtEl>
                                          <p:spTgt spid="3074"/>
                                        </p:tgtEl>
                                      </p:cBhvr>
                                    </p:animEffect>
                                    <p:anim calcmode="lin" valueType="num">
                                      <p:cBhvr>
                                        <p:cTn id="8" dur="2961"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1079"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1079" tmFilter="0, 0; 0.125,0.2665; 0.25,0.4; 0.375,0.465; 0.5,0.5;  0.625,0.535; 0.75,0.6; 0.875,0.7335; 1,1">
                                          <p:stCondLst>
                                            <p:cond delay="1079"/>
                                          </p:stCondLst>
                                        </p:cTn>
                                        <p:tgtEl>
                                          <p:spTgt spid="3074"/>
                                        </p:tgtEl>
                                        <p:attrNameLst>
                                          <p:attrName>ppt_y</p:attrName>
                                        </p:attrNameLst>
                                      </p:cBhvr>
                                      <p:tavLst>
                                        <p:tav tm="0" fmla="#ppt_y-sin(pi*$)/9">
                                          <p:val>
                                            <p:fltVal val="0"/>
                                          </p:val>
                                        </p:tav>
                                        <p:tav tm="100000">
                                          <p:val>
                                            <p:fltVal val="1"/>
                                          </p:val>
                                        </p:tav>
                                      </p:tavLst>
                                    </p:anim>
                                    <p:anim calcmode="lin" valueType="num">
                                      <p:cBhvr>
                                        <p:cTn id="11" dur="539" tmFilter="0, 0; 0.125,0.2665; 0.25,0.4; 0.375,0.465; 0.5,0.5;  0.625,0.535; 0.75,0.6; 0.875,0.7335; 1,1">
                                          <p:stCondLst>
                                            <p:cond delay="2152"/>
                                          </p:stCondLst>
                                        </p:cTn>
                                        <p:tgtEl>
                                          <p:spTgt spid="3074"/>
                                        </p:tgtEl>
                                        <p:attrNameLst>
                                          <p:attrName>ppt_y</p:attrName>
                                        </p:attrNameLst>
                                      </p:cBhvr>
                                      <p:tavLst>
                                        <p:tav tm="0" fmla="#ppt_y-sin(pi*$)/27">
                                          <p:val>
                                            <p:fltVal val="0"/>
                                          </p:val>
                                        </p:tav>
                                        <p:tav tm="100000">
                                          <p:val>
                                            <p:fltVal val="1"/>
                                          </p:val>
                                        </p:tav>
                                      </p:tavLst>
                                    </p:anim>
                                    <p:anim calcmode="lin" valueType="num">
                                      <p:cBhvr>
                                        <p:cTn id="12" dur="267" tmFilter="0, 0; 0.125,0.2665; 0.25,0.4; 0.375,0.465; 0.5,0.5;  0.625,0.535; 0.75,0.6; 0.875,0.7335; 1,1">
                                          <p:stCondLst>
                                            <p:cond delay="2691"/>
                                          </p:stCondLst>
                                        </p:cTn>
                                        <p:tgtEl>
                                          <p:spTgt spid="3074"/>
                                        </p:tgtEl>
                                        <p:attrNameLst>
                                          <p:attrName>ppt_y</p:attrName>
                                        </p:attrNameLst>
                                      </p:cBhvr>
                                      <p:tavLst>
                                        <p:tav tm="0" fmla="#ppt_y-sin(pi*$)/81">
                                          <p:val>
                                            <p:fltVal val="0"/>
                                          </p:val>
                                        </p:tav>
                                        <p:tav tm="100000">
                                          <p:val>
                                            <p:fltVal val="1"/>
                                          </p:val>
                                        </p:tav>
                                      </p:tavLst>
                                    </p:anim>
                                    <p:animScale>
                                      <p:cBhvr>
                                        <p:cTn id="13" dur="42">
                                          <p:stCondLst>
                                            <p:cond delay="1056"/>
                                          </p:stCondLst>
                                        </p:cTn>
                                        <p:tgtEl>
                                          <p:spTgt spid="3074"/>
                                        </p:tgtEl>
                                      </p:cBhvr>
                                      <p:to x="100000" y="60000"/>
                                    </p:animScale>
                                    <p:animScale>
                                      <p:cBhvr>
                                        <p:cTn id="14" dur="270" decel="50000">
                                          <p:stCondLst>
                                            <p:cond delay="1099"/>
                                          </p:stCondLst>
                                        </p:cTn>
                                        <p:tgtEl>
                                          <p:spTgt spid="3074"/>
                                        </p:tgtEl>
                                      </p:cBhvr>
                                      <p:to x="100000" y="100000"/>
                                    </p:animScale>
                                    <p:animScale>
                                      <p:cBhvr>
                                        <p:cTn id="15" dur="42">
                                          <p:stCondLst>
                                            <p:cond delay="2132"/>
                                          </p:stCondLst>
                                        </p:cTn>
                                        <p:tgtEl>
                                          <p:spTgt spid="3074"/>
                                        </p:tgtEl>
                                      </p:cBhvr>
                                      <p:to x="100000" y="80000"/>
                                    </p:animScale>
                                    <p:animScale>
                                      <p:cBhvr>
                                        <p:cTn id="16" dur="270" decel="50000">
                                          <p:stCondLst>
                                            <p:cond delay="2174"/>
                                          </p:stCondLst>
                                        </p:cTn>
                                        <p:tgtEl>
                                          <p:spTgt spid="3074"/>
                                        </p:tgtEl>
                                      </p:cBhvr>
                                      <p:to x="100000" y="100000"/>
                                    </p:animScale>
                                    <p:animScale>
                                      <p:cBhvr>
                                        <p:cTn id="17" dur="42">
                                          <p:stCondLst>
                                            <p:cond delay="2668"/>
                                          </p:stCondLst>
                                        </p:cTn>
                                        <p:tgtEl>
                                          <p:spTgt spid="3074"/>
                                        </p:tgtEl>
                                      </p:cBhvr>
                                      <p:to x="100000" y="90000"/>
                                    </p:animScale>
                                    <p:animScale>
                                      <p:cBhvr>
                                        <p:cTn id="18" dur="270" decel="50000">
                                          <p:stCondLst>
                                            <p:cond delay="2710"/>
                                          </p:stCondLst>
                                        </p:cTn>
                                        <p:tgtEl>
                                          <p:spTgt spid="3074"/>
                                        </p:tgtEl>
                                      </p:cBhvr>
                                      <p:to x="100000" y="100000"/>
                                    </p:animScale>
                                    <p:animScale>
                                      <p:cBhvr>
                                        <p:cTn id="19" dur="42">
                                          <p:stCondLst>
                                            <p:cond delay="2938"/>
                                          </p:stCondLst>
                                        </p:cTn>
                                        <p:tgtEl>
                                          <p:spTgt spid="3074"/>
                                        </p:tgtEl>
                                      </p:cBhvr>
                                      <p:to x="100000" y="95000"/>
                                    </p:animScale>
                                    <p:animScale>
                                      <p:cBhvr>
                                        <p:cTn id="20" dur="270" decel="50000">
                                          <p:stCondLst>
                                            <p:cond delay="2980"/>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1746" name="1 Título"/>
          <p:cNvSpPr>
            <a:spLocks noGrp="1"/>
          </p:cNvSpPr>
          <p:nvPr>
            <p:ph type="title"/>
          </p:nvPr>
        </p:nvSpPr>
        <p:spPr/>
        <p:txBody>
          <a:bodyPr/>
          <a:lstStyle/>
          <a:p>
            <a:pPr eaLnBrk="1" hangingPunct="1"/>
            <a:r>
              <a:rPr lang="es-US" altLang="es-MX" smtClean="0"/>
              <a:t>“</a:t>
            </a:r>
            <a:r>
              <a:rPr lang="es-US" altLang="es-MX" b="1" smtClean="0">
                <a:solidFill>
                  <a:srgbClr val="0070C0"/>
                </a:solidFill>
              </a:rPr>
              <a:t>SlimBrowser</a:t>
            </a:r>
            <a:r>
              <a:rPr lang="es-US" altLang="es-MX" smtClean="0"/>
              <a:t>”</a:t>
            </a:r>
            <a:endParaRPr lang="es-MX" altLang="es-MX" smtClean="0"/>
          </a:p>
        </p:txBody>
      </p:sp>
      <p:sp>
        <p:nvSpPr>
          <p:cNvPr id="31747" name="Marcador de contenido 2"/>
          <p:cNvSpPr>
            <a:spLocks noGrp="1"/>
          </p:cNvSpPr>
          <p:nvPr>
            <p:ph idx="1"/>
          </p:nvPr>
        </p:nvSpPr>
        <p:spPr/>
        <p:txBody>
          <a:bodyPr/>
          <a:lstStyle/>
          <a:p>
            <a:pPr algn="just" eaLnBrk="1" hangingPunct="1"/>
            <a:r>
              <a:rPr lang="es-US" altLang="es-MX" smtClean="0"/>
              <a:t>Es un navegador robusto y potente.</a:t>
            </a:r>
          </a:p>
          <a:p>
            <a:pPr algn="just" eaLnBrk="1" hangingPunct="1"/>
            <a:r>
              <a:rPr lang="es-US" altLang="es-MX" smtClean="0"/>
              <a:t>Cuenta con mejores características de uso y velocidad.</a:t>
            </a:r>
          </a:p>
          <a:p>
            <a:pPr algn="just" eaLnBrk="1" hangingPunct="1"/>
            <a:r>
              <a:rPr lang="es-US" altLang="es-MX" smtClean="0"/>
              <a:t>Cuida tu seguridad y privacidad cada vez que estés en línea.</a:t>
            </a:r>
            <a:endParaRPr lang="es-MX" altLang="es-MX" smtClean="0"/>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4076700"/>
            <a:ext cx="2438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770" name="1 Título"/>
          <p:cNvSpPr>
            <a:spLocks noGrp="1"/>
          </p:cNvSpPr>
          <p:nvPr>
            <p:ph type="title"/>
          </p:nvPr>
        </p:nvSpPr>
        <p:spPr/>
        <p:txBody>
          <a:bodyPr/>
          <a:lstStyle/>
          <a:p>
            <a:pPr eaLnBrk="1" hangingPunct="1"/>
            <a:r>
              <a:rPr lang="es-US" altLang="es-MX" smtClean="0"/>
              <a:t>“</a:t>
            </a:r>
            <a:r>
              <a:rPr lang="es-US" altLang="es-MX" b="1" smtClean="0">
                <a:solidFill>
                  <a:srgbClr val="0070C0"/>
                </a:solidFill>
              </a:rPr>
              <a:t>Netscape</a:t>
            </a:r>
            <a:r>
              <a:rPr lang="es-US" altLang="es-MX" smtClean="0"/>
              <a:t> </a:t>
            </a:r>
            <a:r>
              <a:rPr lang="es-US" altLang="es-MX" b="1" smtClean="0">
                <a:solidFill>
                  <a:srgbClr val="0070C0"/>
                </a:solidFill>
              </a:rPr>
              <a:t>Browser</a:t>
            </a:r>
            <a:r>
              <a:rPr lang="es-US" altLang="es-MX" smtClean="0"/>
              <a:t>”</a:t>
            </a:r>
            <a:endParaRPr lang="es-MX" altLang="es-MX" smtClean="0"/>
          </a:p>
        </p:txBody>
      </p:sp>
      <p:sp>
        <p:nvSpPr>
          <p:cNvPr id="32771" name="2 Marcador de contenido"/>
          <p:cNvSpPr>
            <a:spLocks noGrp="1"/>
          </p:cNvSpPr>
          <p:nvPr>
            <p:ph idx="1"/>
          </p:nvPr>
        </p:nvSpPr>
        <p:spPr/>
        <p:txBody>
          <a:bodyPr/>
          <a:lstStyle/>
          <a:p>
            <a:pPr eaLnBrk="1" hangingPunct="1"/>
            <a:r>
              <a:rPr lang="es-US" altLang="es-MX" smtClean="0"/>
              <a:t>Es rápido y seguro.</a:t>
            </a:r>
          </a:p>
          <a:p>
            <a:pPr eaLnBrk="1" hangingPunct="1"/>
            <a:r>
              <a:rPr lang="es-US" altLang="es-MX" smtClean="0"/>
              <a:t>Cuenta con HTML dinámico.</a:t>
            </a:r>
          </a:p>
          <a:p>
            <a:pPr eaLnBrk="1" hangingPunct="1"/>
            <a:r>
              <a:rPr lang="es-US" altLang="es-MX" smtClean="0"/>
              <a:t>Motor de búsqueda integrado.</a:t>
            </a:r>
          </a:p>
          <a:p>
            <a:pPr eaLnBrk="1" hangingPunct="1"/>
            <a:r>
              <a:rPr lang="es-US" altLang="es-MX" smtClean="0"/>
              <a:t>Desarrollo de código abierto</a:t>
            </a:r>
            <a:endParaRPr lang="es-MX" altLang="es-MX" smtClean="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60" r="21521"/>
          <a:stretch/>
        </p:blipFill>
        <p:spPr bwMode="auto">
          <a:xfrm>
            <a:off x="6156176" y="3140968"/>
            <a:ext cx="2332150" cy="3109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3794" name="1 Título"/>
          <p:cNvSpPr>
            <a:spLocks noGrp="1"/>
          </p:cNvSpPr>
          <p:nvPr>
            <p:ph type="title"/>
          </p:nvPr>
        </p:nvSpPr>
        <p:spPr/>
        <p:txBody>
          <a:bodyPr/>
          <a:lstStyle/>
          <a:p>
            <a:pPr eaLnBrk="1" hangingPunct="1"/>
            <a:r>
              <a:rPr lang="es-US" altLang="es-MX" smtClean="0"/>
              <a:t>“</a:t>
            </a:r>
            <a:r>
              <a:rPr lang="es-US" altLang="es-MX" b="1" smtClean="0">
                <a:solidFill>
                  <a:srgbClr val="0070C0"/>
                </a:solidFill>
              </a:rPr>
              <a:t>Bing</a:t>
            </a:r>
            <a:r>
              <a:rPr lang="es-US" altLang="es-MX" b="1" smtClean="0"/>
              <a:t>”</a:t>
            </a:r>
            <a:endParaRPr lang="es-MX" altLang="es-MX" smtClean="0"/>
          </a:p>
        </p:txBody>
      </p:sp>
      <p:sp>
        <p:nvSpPr>
          <p:cNvPr id="4" name="Marcador de contenido 2">
            <a:extLst>
              <a:ext uri="{FF2B5EF4-FFF2-40B4-BE49-F238E27FC236}"/>
            </a:extLst>
          </p:cNvPr>
          <p:cNvSpPr>
            <a:spLocks noGrp="1"/>
          </p:cNvSpPr>
          <p:nvPr>
            <p:ph idx="1"/>
          </p:nvPr>
        </p:nvSpPr>
        <p:spPr>
          <a:xfrm>
            <a:off x="179388" y="1196975"/>
            <a:ext cx="8229600" cy="4525963"/>
          </a:xfrm>
        </p:spPr>
        <p:txBody>
          <a:bodyPr rtlCol="0">
            <a:normAutofit/>
          </a:bodyPr>
          <a:lstStyle/>
          <a:p>
            <a:pPr algn="just" eaLnBrk="1" fontAlgn="auto" hangingPunct="1">
              <a:spcAft>
                <a:spcPts val="0"/>
              </a:spcAft>
              <a:defRPr/>
            </a:pPr>
            <a:r>
              <a:rPr lang="es-MX" dirty="0">
                <a:solidFill>
                  <a:srgbClr val="333333"/>
                </a:solidFill>
                <a:latin typeface="Roboto"/>
              </a:rPr>
              <a:t>Tiene un perfil idéntico</a:t>
            </a:r>
            <a:r>
              <a:rPr lang="es-MX" b="1" dirty="0">
                <a:solidFill>
                  <a:srgbClr val="333333"/>
                </a:solidFill>
                <a:latin typeface="Roboto"/>
              </a:rPr>
              <a:t> </a:t>
            </a:r>
            <a:r>
              <a:rPr lang="es-MX" dirty="0">
                <a:solidFill>
                  <a:srgbClr val="333333"/>
                </a:solidFill>
                <a:latin typeface="Roboto"/>
              </a:rPr>
              <a:t>al</a:t>
            </a:r>
            <a:r>
              <a:rPr lang="es-MX" b="1" dirty="0">
                <a:solidFill>
                  <a:srgbClr val="333333"/>
                </a:solidFill>
                <a:latin typeface="Roboto"/>
              </a:rPr>
              <a:t> </a:t>
            </a:r>
            <a:r>
              <a:rPr lang="es-MX" dirty="0">
                <a:solidFill>
                  <a:srgbClr val="333333"/>
                </a:solidFill>
                <a:latin typeface="Roboto"/>
              </a:rPr>
              <a:t>de</a:t>
            </a:r>
            <a:r>
              <a:rPr lang="es-MX" b="1" dirty="0">
                <a:solidFill>
                  <a:srgbClr val="333333"/>
                </a:solidFill>
                <a:latin typeface="Roboto"/>
              </a:rPr>
              <a:t> Google</a:t>
            </a:r>
            <a:r>
              <a:rPr lang="es-MX" dirty="0">
                <a:solidFill>
                  <a:srgbClr val="333333"/>
                </a:solidFill>
                <a:latin typeface="Roboto"/>
              </a:rPr>
              <a:t>, simplemente pretende desbancarle de su puesto número uno o al menos arrebatarle toda la cuota de mercado que pueda. Esta búsqueda de la semejanza a toda costa es a la vez su mejor y su peor baza.</a:t>
            </a:r>
          </a:p>
          <a:p>
            <a:pPr marL="0" indent="0" eaLnBrk="1" fontAlgn="auto" hangingPunct="1">
              <a:spcAft>
                <a:spcPts val="0"/>
              </a:spcAft>
              <a:buFont typeface="Arial" panose="020B0604020202020204" pitchFamily="34" charset="0"/>
              <a:buNone/>
              <a:defRPr/>
            </a:pPr>
            <a:endParaRPr lang="es-MX" dirty="0">
              <a:solidFill>
                <a:srgbClr val="333333"/>
              </a:solidFill>
              <a:latin typeface="Roboto"/>
            </a:endParaRPr>
          </a:p>
          <a:p>
            <a:pPr eaLnBrk="1" fontAlgn="auto" hangingPunct="1">
              <a:spcAft>
                <a:spcPts val="0"/>
              </a:spcAft>
              <a:defRPr/>
            </a:pPr>
            <a:endParaRPr lang="es-MX" dirty="0"/>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5013325"/>
            <a:ext cx="41402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4818" name="2 Marcador de contenido"/>
          <p:cNvSpPr>
            <a:spLocks noGrp="1"/>
          </p:cNvSpPr>
          <p:nvPr>
            <p:ph idx="1"/>
          </p:nvPr>
        </p:nvSpPr>
        <p:spPr/>
        <p:txBody>
          <a:bodyPr/>
          <a:lstStyle/>
          <a:p>
            <a:r>
              <a:rPr lang="es-MX" altLang="es-MX" smtClean="0">
                <a:solidFill>
                  <a:srgbClr val="333333"/>
                </a:solidFill>
                <a:latin typeface="Roboto"/>
              </a:rPr>
              <a:t>Sin embargo, cabe decir que </a:t>
            </a:r>
            <a:r>
              <a:rPr lang="es-MX" altLang="es-MX" smtClean="0">
                <a:latin typeface="Roboto"/>
                <a:hlinkClick r:id="rId3"/>
              </a:rPr>
              <a:t>Bing</a:t>
            </a:r>
            <a:r>
              <a:rPr lang="es-MX" altLang="es-MX" smtClean="0">
                <a:solidFill>
                  <a:srgbClr val="333333"/>
                </a:solidFill>
                <a:latin typeface="Roboto"/>
              </a:rPr>
              <a:t> es el buscador que tiene más posibilidades para sustituir a Google como sistema de información de referencia a escala internacional.</a:t>
            </a:r>
          </a:p>
          <a:p>
            <a:endParaRPr lang="es-MX" altLang="es-MX"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842" name="1 Título"/>
          <p:cNvSpPr>
            <a:spLocks noGrp="1"/>
          </p:cNvSpPr>
          <p:nvPr>
            <p:ph type="title"/>
          </p:nvPr>
        </p:nvSpPr>
        <p:spPr>
          <a:xfrm>
            <a:off x="468313" y="0"/>
            <a:ext cx="8229600" cy="1143000"/>
          </a:xfrm>
        </p:spPr>
        <p:txBody>
          <a:bodyPr/>
          <a:lstStyle/>
          <a:p>
            <a:pPr eaLnBrk="1" hangingPunct="1"/>
            <a:r>
              <a:rPr lang="es-US" altLang="es-MX" sz="7200" b="1" smtClean="0"/>
              <a:t>“</a:t>
            </a:r>
            <a:r>
              <a:rPr lang="es-US" altLang="es-MX" sz="7200" b="1" smtClean="0">
                <a:solidFill>
                  <a:srgbClr val="0070C0"/>
                </a:solidFill>
              </a:rPr>
              <a:t>Yahoo</a:t>
            </a:r>
            <a:r>
              <a:rPr lang="es-US" altLang="es-MX" sz="7200" b="1" smtClean="0"/>
              <a:t>”</a:t>
            </a:r>
            <a:endParaRPr lang="es-MX" altLang="es-MX" sz="7200" smtClean="0"/>
          </a:p>
        </p:txBody>
      </p:sp>
      <p:sp>
        <p:nvSpPr>
          <p:cNvPr id="35843" name="Marcador de contenido 2"/>
          <p:cNvSpPr>
            <a:spLocks noGrp="1"/>
          </p:cNvSpPr>
          <p:nvPr>
            <p:ph idx="1"/>
          </p:nvPr>
        </p:nvSpPr>
        <p:spPr>
          <a:xfrm>
            <a:off x="179388" y="1268413"/>
            <a:ext cx="8229600" cy="4525962"/>
          </a:xfrm>
        </p:spPr>
        <p:txBody>
          <a:bodyPr/>
          <a:lstStyle/>
          <a:p>
            <a:pPr algn="just" eaLnBrk="1" hangingPunct="1"/>
            <a:r>
              <a:rPr lang="es-US" altLang="es-MX" smtClean="0">
                <a:solidFill>
                  <a:srgbClr val="333333"/>
                </a:solidFill>
                <a:latin typeface="Roboto"/>
              </a:rPr>
              <a:t>N</a:t>
            </a:r>
            <a:r>
              <a:rPr lang="es-MX" altLang="es-MX" smtClean="0">
                <a:solidFill>
                  <a:srgbClr val="333333"/>
                </a:solidFill>
                <a:latin typeface="Roboto"/>
              </a:rPr>
              <a:t>os da acceso a búsquedas internacionales de hasta 38 idiomas</a:t>
            </a:r>
            <a:r>
              <a:rPr lang="es-US" altLang="es-MX" smtClean="0">
                <a:solidFill>
                  <a:srgbClr val="333333"/>
                </a:solidFill>
                <a:latin typeface="Roboto"/>
              </a:rPr>
              <a:t>.</a:t>
            </a:r>
            <a:endParaRPr lang="es-MX" altLang="es-MX" smtClean="0">
              <a:solidFill>
                <a:srgbClr val="333333"/>
              </a:solidFill>
              <a:latin typeface="Roboto"/>
            </a:endParaRPr>
          </a:p>
          <a:p>
            <a:pPr algn="just" eaLnBrk="1" hangingPunct="1"/>
            <a:r>
              <a:rPr lang="es-MX" altLang="es-MX" smtClean="0">
                <a:solidFill>
                  <a:srgbClr val="333333"/>
                </a:solidFill>
                <a:latin typeface="Roboto"/>
              </a:rPr>
              <a:t>Es también importante que destaquemos los servicios de Yahoo Local y Yahoo</a:t>
            </a:r>
            <a:r>
              <a:rPr lang="es-MX" altLang="es-MX" b="1" smtClean="0">
                <a:solidFill>
                  <a:srgbClr val="333333"/>
                </a:solidFill>
                <a:latin typeface="Roboto"/>
              </a:rPr>
              <a:t> </a:t>
            </a:r>
            <a:r>
              <a:rPr lang="es-MX" altLang="es-MX" smtClean="0">
                <a:solidFill>
                  <a:srgbClr val="333333"/>
                </a:solidFill>
                <a:latin typeface="Roboto"/>
              </a:rPr>
              <a:t>Weather, que nos mostrarán los horarios</a:t>
            </a:r>
            <a:r>
              <a:rPr lang="es-MX" altLang="es-MX" b="1" smtClean="0">
                <a:solidFill>
                  <a:srgbClr val="333333"/>
                </a:solidFill>
                <a:latin typeface="Roboto"/>
              </a:rPr>
              <a:t> </a:t>
            </a:r>
            <a:r>
              <a:rPr lang="es-MX" altLang="es-MX" smtClean="0">
                <a:solidFill>
                  <a:srgbClr val="333333"/>
                </a:solidFill>
                <a:latin typeface="Roboto"/>
              </a:rPr>
              <a:t>comerciales de los diversos negocios de la localidad que nos interesa, así como la predicción</a:t>
            </a:r>
            <a:r>
              <a:rPr lang="es-MX" altLang="es-MX" b="1" smtClean="0">
                <a:solidFill>
                  <a:srgbClr val="333333"/>
                </a:solidFill>
                <a:latin typeface="Roboto"/>
              </a:rPr>
              <a:t> </a:t>
            </a:r>
            <a:r>
              <a:rPr lang="es-MX" altLang="es-MX" smtClean="0">
                <a:solidFill>
                  <a:srgbClr val="333333"/>
                </a:solidFill>
                <a:latin typeface="Roboto"/>
              </a:rPr>
              <a:t>meteorológica.</a:t>
            </a:r>
          </a:p>
          <a:p>
            <a:pPr eaLnBrk="1" hangingPunct="1"/>
            <a:endParaRPr lang="es-MX" altLang="es-MX" smtClean="0"/>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657" t="17164" r="7720" b="25484"/>
          <a:stretch/>
        </p:blipFill>
        <p:spPr bwMode="auto">
          <a:xfrm>
            <a:off x="5796136" y="5301208"/>
            <a:ext cx="2990626" cy="13681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Título 1"/>
          <p:cNvSpPr>
            <a:spLocks noGrp="1"/>
          </p:cNvSpPr>
          <p:nvPr>
            <p:ph type="title"/>
          </p:nvPr>
        </p:nvSpPr>
        <p:spPr>
          <a:xfrm>
            <a:off x="1547813" y="809625"/>
            <a:ext cx="8229600" cy="1143000"/>
          </a:xfrm>
        </p:spPr>
        <p:txBody>
          <a:bodyPr/>
          <a:lstStyle/>
          <a:p>
            <a:pPr eaLnBrk="1" hangingPunct="1"/>
            <a:r>
              <a:rPr lang="es-US" altLang="es-MX" sz="6600" b="1" smtClean="0"/>
              <a:t>“</a:t>
            </a:r>
            <a:r>
              <a:rPr lang="es-US" altLang="es-MX" sz="6600" b="1" smtClean="0">
                <a:solidFill>
                  <a:srgbClr val="0070C0"/>
                </a:solidFill>
              </a:rPr>
              <a:t>SeaMonkey</a:t>
            </a:r>
            <a:r>
              <a:rPr lang="es-US" altLang="es-MX" sz="6600" b="1" smtClean="0"/>
              <a:t>”</a:t>
            </a:r>
            <a:endParaRPr lang="es-MX" altLang="es-MX" sz="6600" b="1" smtClean="0"/>
          </a:p>
        </p:txBody>
      </p:sp>
      <p:sp>
        <p:nvSpPr>
          <p:cNvPr id="36867" name="Marcador de contenido 2"/>
          <p:cNvSpPr>
            <a:spLocks noGrp="1"/>
          </p:cNvSpPr>
          <p:nvPr>
            <p:ph idx="1"/>
          </p:nvPr>
        </p:nvSpPr>
        <p:spPr>
          <a:xfrm>
            <a:off x="971550" y="2997200"/>
            <a:ext cx="7704138" cy="2439988"/>
          </a:xfrm>
        </p:spPr>
        <p:txBody>
          <a:bodyPr/>
          <a:lstStyle/>
          <a:p>
            <a:pPr algn="just" eaLnBrk="1" hangingPunct="1"/>
            <a:r>
              <a:rPr lang="es-MX" altLang="es-MX" smtClean="0">
                <a:solidFill>
                  <a:srgbClr val="252525"/>
                </a:solidFill>
                <a:latin typeface="Open Sans"/>
              </a:rPr>
              <a:t>El suite de  SeaMonkey es un navegador de Internet de comunidad de código abierto. </a:t>
            </a:r>
          </a:p>
          <a:p>
            <a:pPr eaLnBrk="1" hangingPunct="1"/>
            <a:endParaRPr lang="es-MX" altLang="es-MX" smtClean="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48" t="6406" r="3703" b="3268"/>
          <a:stretch/>
        </p:blipFill>
        <p:spPr bwMode="auto">
          <a:xfrm>
            <a:off x="10324" y="-36665"/>
            <a:ext cx="2581837" cy="2528047"/>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7890" name="3 Rectángulo"/>
          <p:cNvSpPr>
            <a:spLocks noChangeArrowheads="1"/>
          </p:cNvSpPr>
          <p:nvPr/>
        </p:nvSpPr>
        <p:spPr bwMode="auto">
          <a:xfrm>
            <a:off x="179388" y="620713"/>
            <a:ext cx="850265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pPr>
            <a:r>
              <a:rPr lang="es-MX" altLang="es-MX">
                <a:solidFill>
                  <a:srgbClr val="252525"/>
                </a:solidFill>
                <a:latin typeface="Open Sans"/>
              </a:rPr>
              <a:t>Esto significa que cualquier desarrollador, comercializador o evaluador interesado en agregar una nueva característica o herramienta puede hacerlo, y luego ponerlo a disposición en el sitio web de SeaMonkey para que cualquiera pueda descargarlo</a:t>
            </a:r>
            <a:r>
              <a:rPr lang="es-US" altLang="es-MX">
                <a:solidFill>
                  <a:srgbClr val="252525"/>
                </a:solidFill>
                <a:latin typeface="Open Sans"/>
              </a:rPr>
              <a:t>.</a:t>
            </a:r>
            <a:endParaRPr lang="es-MX" altLang="es-MX">
              <a:solidFill>
                <a:srgbClr val="252525"/>
              </a:solidFill>
              <a:latin typeface="Open San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8914" name="2 Marcador de contenido"/>
          <p:cNvSpPr>
            <a:spLocks noGrp="1"/>
          </p:cNvSpPr>
          <p:nvPr>
            <p:ph idx="1"/>
          </p:nvPr>
        </p:nvSpPr>
        <p:spPr>
          <a:xfrm>
            <a:off x="250825" y="188913"/>
            <a:ext cx="8229600" cy="4525962"/>
          </a:xfrm>
        </p:spPr>
        <p:txBody>
          <a:bodyPr/>
          <a:lstStyle/>
          <a:p>
            <a:pPr eaLnBrk="1" hangingPunct="1"/>
            <a:r>
              <a:rPr lang="es-US" altLang="es-MX" smtClean="0">
                <a:solidFill>
                  <a:srgbClr val="252525"/>
                </a:solidFill>
                <a:latin typeface="Open Sans"/>
              </a:rPr>
              <a:t>Un</a:t>
            </a:r>
            <a:r>
              <a:rPr lang="es-MX" altLang="es-MX" smtClean="0">
                <a:solidFill>
                  <a:srgbClr val="252525"/>
                </a:solidFill>
                <a:latin typeface="Open Sans"/>
              </a:rPr>
              <a:t>a buena opción si desea navegar todo en uno o si desea codificar y desea crear nuevos complementos y funciones, pero hay navegadores más rápidos y fáciles de usar disponibles.</a:t>
            </a:r>
          </a:p>
          <a:p>
            <a:pPr eaLnBrk="1" hangingPunct="1"/>
            <a:endParaRPr lang="es-MX" altLang="es-MX" smtClean="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81300"/>
            <a:ext cx="6096000" cy="38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1 Título"/>
          <p:cNvSpPr>
            <a:spLocks noGrp="1"/>
          </p:cNvSpPr>
          <p:nvPr>
            <p:ph type="title"/>
          </p:nvPr>
        </p:nvSpPr>
        <p:spPr>
          <a:xfrm>
            <a:off x="468313" y="476250"/>
            <a:ext cx="8229600" cy="922338"/>
          </a:xfrm>
        </p:spPr>
        <p:txBody>
          <a:bodyPr/>
          <a:lstStyle/>
          <a:p>
            <a:r>
              <a:rPr lang="es-MX" altLang="es-MX" b="1" smtClean="0"/>
              <a:t>¿Cómo navegar en internet?</a:t>
            </a:r>
            <a:br>
              <a:rPr lang="es-MX" altLang="es-MX" b="1" smtClean="0"/>
            </a:br>
            <a:endParaRPr lang="es-MX" altLang="es-MX" smtClean="0"/>
          </a:p>
        </p:txBody>
      </p:sp>
      <p:sp>
        <p:nvSpPr>
          <p:cNvPr id="3" name="2 Marcador de contenido"/>
          <p:cNvSpPr>
            <a:spLocks noGrp="1"/>
          </p:cNvSpPr>
          <p:nvPr>
            <p:ph idx="1"/>
          </p:nvPr>
        </p:nvSpPr>
        <p:spPr/>
        <p:txBody>
          <a:bodyPr/>
          <a:lstStyle/>
          <a:p>
            <a:pPr>
              <a:defRPr/>
            </a:pPr>
            <a:r>
              <a:rPr lang="es-MX" dirty="0"/>
              <a:t>A grandes rasgos, existen tres maneras de navegar por Internet a través de un explorador web</a:t>
            </a:r>
            <a:r>
              <a:rPr lang="es-MX" dirty="0" smtClean="0"/>
              <a:t>:</a:t>
            </a:r>
          </a:p>
          <a:p>
            <a:pPr marL="0" indent="0">
              <a:buFont typeface="Arial" panose="020B0604020202020204" pitchFamily="34" charset="0"/>
              <a:buNone/>
              <a:defRPr/>
            </a:pPr>
            <a:endParaRPr lang="es-MX"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3" y="3429000"/>
            <a:ext cx="54768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down)">
                                      <p:cBhvr>
                                        <p:cTn id="7" dur="870">
                                          <p:stCondLst>
                                            <p:cond delay="0"/>
                                          </p:stCondLst>
                                        </p:cTn>
                                        <p:tgtEl>
                                          <p:spTgt spid="49154"/>
                                        </p:tgtEl>
                                      </p:cBhvr>
                                    </p:animEffect>
                                    <p:anim calcmode="lin" valueType="num">
                                      <p:cBhvr>
                                        <p:cTn id="8" dur="2733" tmFilter="0,0; 0.14,0.36; 0.43,0.73; 0.71,0.91; 1.0,1.0">
                                          <p:stCondLst>
                                            <p:cond delay="0"/>
                                          </p:stCondLst>
                                        </p:cTn>
                                        <p:tgtEl>
                                          <p:spTgt spid="49154"/>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49154"/>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49154"/>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49154"/>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49154"/>
                                        </p:tgtEl>
                                        <p:attrNameLst>
                                          <p:attrName>ppt_y</p:attrName>
                                        </p:attrNameLst>
                                      </p:cBhvr>
                                      <p:tavLst>
                                        <p:tav tm="0" fmla="#ppt_y-sin(pi*$)/81">
                                          <p:val>
                                            <p:fltVal val="0"/>
                                          </p:val>
                                        </p:tav>
                                        <p:tav tm="100000">
                                          <p:val>
                                            <p:fltVal val="1"/>
                                          </p:val>
                                        </p:tav>
                                      </p:tavLst>
                                    </p:anim>
                                    <p:animScale>
                                      <p:cBhvr>
                                        <p:cTn id="13" dur="39">
                                          <p:stCondLst>
                                            <p:cond delay="975"/>
                                          </p:stCondLst>
                                        </p:cTn>
                                        <p:tgtEl>
                                          <p:spTgt spid="49154"/>
                                        </p:tgtEl>
                                      </p:cBhvr>
                                      <p:to x="100000" y="60000"/>
                                    </p:animScale>
                                    <p:animScale>
                                      <p:cBhvr>
                                        <p:cTn id="14" dur="249" decel="50000">
                                          <p:stCondLst>
                                            <p:cond delay="1014"/>
                                          </p:stCondLst>
                                        </p:cTn>
                                        <p:tgtEl>
                                          <p:spTgt spid="49154"/>
                                        </p:tgtEl>
                                      </p:cBhvr>
                                      <p:to x="100000" y="100000"/>
                                    </p:animScale>
                                    <p:animScale>
                                      <p:cBhvr>
                                        <p:cTn id="15" dur="39">
                                          <p:stCondLst>
                                            <p:cond delay="1968"/>
                                          </p:stCondLst>
                                        </p:cTn>
                                        <p:tgtEl>
                                          <p:spTgt spid="49154"/>
                                        </p:tgtEl>
                                      </p:cBhvr>
                                      <p:to x="100000" y="80000"/>
                                    </p:animScale>
                                    <p:animScale>
                                      <p:cBhvr>
                                        <p:cTn id="16" dur="249" decel="50000">
                                          <p:stCondLst>
                                            <p:cond delay="2007"/>
                                          </p:stCondLst>
                                        </p:cTn>
                                        <p:tgtEl>
                                          <p:spTgt spid="49154"/>
                                        </p:tgtEl>
                                      </p:cBhvr>
                                      <p:to x="100000" y="100000"/>
                                    </p:animScale>
                                    <p:animScale>
                                      <p:cBhvr>
                                        <p:cTn id="17" dur="39">
                                          <p:stCondLst>
                                            <p:cond delay="2463"/>
                                          </p:stCondLst>
                                        </p:cTn>
                                        <p:tgtEl>
                                          <p:spTgt spid="49154"/>
                                        </p:tgtEl>
                                      </p:cBhvr>
                                      <p:to x="100000" y="90000"/>
                                    </p:animScale>
                                    <p:animScale>
                                      <p:cBhvr>
                                        <p:cTn id="18" dur="249" decel="50000">
                                          <p:stCondLst>
                                            <p:cond delay="2502"/>
                                          </p:stCondLst>
                                        </p:cTn>
                                        <p:tgtEl>
                                          <p:spTgt spid="49154"/>
                                        </p:tgtEl>
                                      </p:cBhvr>
                                      <p:to x="100000" y="100000"/>
                                    </p:animScale>
                                    <p:animScale>
                                      <p:cBhvr>
                                        <p:cTn id="19" dur="39">
                                          <p:stCondLst>
                                            <p:cond delay="2712"/>
                                          </p:stCondLst>
                                        </p:cTn>
                                        <p:tgtEl>
                                          <p:spTgt spid="49154"/>
                                        </p:tgtEl>
                                      </p:cBhvr>
                                      <p:to x="100000" y="95000"/>
                                    </p:animScale>
                                    <p:animScale>
                                      <p:cBhvr>
                                        <p:cTn id="20" dur="249" decel="50000">
                                          <p:stCondLst>
                                            <p:cond delay="2751"/>
                                          </p:stCondLst>
                                        </p:cTn>
                                        <p:tgtEl>
                                          <p:spTgt spid="491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0825" y="836613"/>
            <a:ext cx="8424863" cy="5832475"/>
          </a:xfrm>
        </p:spPr>
        <p:txBody>
          <a:bodyPr/>
          <a:lstStyle/>
          <a:p>
            <a:pPr marL="514350" indent="-514350">
              <a:buFont typeface="+mj-lt"/>
              <a:buAutoNum type="arabicPeriod"/>
              <a:defRPr/>
            </a:pPr>
            <a:r>
              <a:rPr lang="es-MX" sz="2800" b="1" dirty="0" smtClean="0"/>
              <a:t>Conociendo la dirección del sitio web que deseamos visitar:</a:t>
            </a:r>
            <a:r>
              <a:rPr lang="es-MX" sz="2800" dirty="0" smtClean="0"/>
              <a:t> es suficiente entonces escribir la dirección en la barra de dirección del navegador y presionar la tecla “</a:t>
            </a:r>
            <a:r>
              <a:rPr lang="es-MX" sz="2800" dirty="0" err="1" smtClean="0"/>
              <a:t>Enter</a:t>
            </a:r>
            <a:r>
              <a:rPr lang="es-MX" sz="2800" dirty="0" smtClean="0"/>
              <a:t>” o haciendo </a:t>
            </a:r>
            <a:r>
              <a:rPr lang="es-MX" sz="2800" dirty="0" err="1" smtClean="0"/>
              <a:t>click</a:t>
            </a:r>
            <a:r>
              <a:rPr lang="es-MX" sz="2800" dirty="0" smtClean="0"/>
              <a:t> sobre el botón IR del navegador.</a:t>
            </a:r>
          </a:p>
          <a:p>
            <a:pPr marL="514350" indent="-514350">
              <a:buFont typeface="+mj-lt"/>
              <a:buAutoNum type="arabicPeriod"/>
              <a:defRPr/>
            </a:pPr>
            <a:r>
              <a:rPr lang="es-MX" sz="2800" b="1" dirty="0" smtClean="0"/>
              <a:t>. Buscando una información sin conocer el sitio que                     pueda tenerla:</a:t>
            </a:r>
            <a:r>
              <a:rPr lang="es-MX" sz="2800" dirty="0" smtClean="0"/>
              <a:t> entonces es necesario utilizar un motor de búsqueda como Google, </a:t>
            </a:r>
            <a:r>
              <a:rPr lang="es-MX" sz="2800" dirty="0" err="1" smtClean="0"/>
              <a:t>Yahoo</a:t>
            </a:r>
            <a:r>
              <a:rPr lang="es-MX" sz="2800" dirty="0" smtClean="0"/>
              <a:t> o Bing que nos permita encontrar la información buscada con la ayuda de palabras claves.</a:t>
            </a:r>
          </a:p>
          <a:p>
            <a:pPr marL="0" indent="0">
              <a:buFont typeface="Arial" panose="020B0604020202020204" pitchFamily="34" charset="0"/>
              <a:buNone/>
              <a:defRPr/>
            </a:pPr>
            <a:endParaRPr lang="es-MX"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8313" y="2420938"/>
            <a:ext cx="8229600" cy="1143000"/>
          </a:xfrm>
        </p:spPr>
        <p:txBody>
          <a:bodyPr rtlCol="0">
            <a:noAutofit/>
          </a:bodyPr>
          <a:lstStyle/>
          <a:p>
            <a:pPr eaLnBrk="1" fontAlgn="auto" hangingPunct="1">
              <a:spcAft>
                <a:spcPts val="0"/>
              </a:spcAft>
              <a:defRPr/>
            </a:pPr>
            <a:r>
              <a:rPr lang="es-MX" sz="8800" dirty="0" smtClean="0">
                <a:effectLst>
                  <a:outerShdw blurRad="38100" dist="38100" dir="2700000" algn="tl">
                    <a:srgbClr val="000000">
                      <a:alpha val="43137"/>
                    </a:srgbClr>
                  </a:outerShdw>
                </a:effectLst>
              </a:rPr>
              <a:t>TIPOS DE</a:t>
            </a:r>
            <a:br>
              <a:rPr lang="es-MX" sz="8800" dirty="0" smtClean="0">
                <a:effectLst>
                  <a:outerShdw blurRad="38100" dist="38100" dir="2700000" algn="tl">
                    <a:srgbClr val="000000">
                      <a:alpha val="43137"/>
                    </a:srgbClr>
                  </a:outerShdw>
                </a:effectLst>
              </a:rPr>
            </a:br>
            <a:r>
              <a:rPr lang="es-MX" sz="8800" dirty="0" smtClean="0">
                <a:effectLst>
                  <a:outerShdw blurRad="38100" dist="38100" dir="2700000" algn="tl">
                    <a:srgbClr val="000000">
                      <a:alpha val="43137"/>
                    </a:srgbClr>
                  </a:outerShdw>
                </a:effectLst>
              </a:rPr>
              <a:t>NAVEGADORES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514350" indent="-514350">
              <a:buFont typeface="+mj-lt"/>
              <a:buAutoNum type="arabicPeriod"/>
              <a:defRPr/>
            </a:pPr>
            <a:endParaRPr lang="es-MX" b="1" dirty="0" smtClean="0"/>
          </a:p>
          <a:p>
            <a:pPr marL="0" indent="0">
              <a:buFont typeface="Arial" panose="020B0604020202020204" pitchFamily="34" charset="0"/>
              <a:buNone/>
              <a:defRPr/>
            </a:pPr>
            <a:r>
              <a:rPr lang="es-MX" b="1" dirty="0" smtClean="0"/>
              <a:t>3.Navegar internet sin un objetivo determinado:</a:t>
            </a:r>
            <a:r>
              <a:rPr lang="es-MX" dirty="0" smtClean="0"/>
              <a:t> Para ello es suficiente acceder a una página web cualquiera y seguir los distintos links que nos propone.</a:t>
            </a:r>
          </a:p>
          <a:p>
            <a:pPr>
              <a:defRPr/>
            </a:pPr>
            <a:endParaRPr lang="es-MX"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1 Título"/>
          <p:cNvSpPr>
            <a:spLocks noGrp="1"/>
          </p:cNvSpPr>
          <p:nvPr>
            <p:ph type="title"/>
          </p:nvPr>
        </p:nvSpPr>
        <p:spPr/>
        <p:txBody>
          <a:bodyPr/>
          <a:lstStyle/>
          <a:p>
            <a:r>
              <a:rPr lang="es-MX" altLang="es-MX" smtClean="0"/>
              <a:t>¿Como buscar en internet? </a:t>
            </a:r>
          </a:p>
        </p:txBody>
      </p:sp>
      <p:sp>
        <p:nvSpPr>
          <p:cNvPr id="43011" name="2 Marcador de contenido"/>
          <p:cNvSpPr>
            <a:spLocks noGrp="1"/>
          </p:cNvSpPr>
          <p:nvPr>
            <p:ph idx="1"/>
          </p:nvPr>
        </p:nvSpPr>
        <p:spPr/>
        <p:txBody>
          <a:bodyPr/>
          <a:lstStyle/>
          <a:p>
            <a:r>
              <a:rPr lang="es-MX" altLang="es-MX" smtClean="0"/>
              <a:t>Existen dos tipos de sitios webs que permiten realizar búsquedas:</a:t>
            </a:r>
          </a:p>
        </p:txBody>
      </p:sp>
      <p:pic>
        <p:nvPicPr>
          <p:cNvPr id="430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429000"/>
            <a:ext cx="518477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4034" name="2 Marcador de contenido"/>
          <p:cNvSpPr>
            <a:spLocks noGrp="1"/>
          </p:cNvSpPr>
          <p:nvPr>
            <p:ph idx="1"/>
          </p:nvPr>
        </p:nvSpPr>
        <p:spPr>
          <a:xfrm>
            <a:off x="468313" y="765175"/>
            <a:ext cx="8229600" cy="4525963"/>
          </a:xfrm>
        </p:spPr>
        <p:txBody>
          <a:bodyPr/>
          <a:lstStyle/>
          <a:p>
            <a:r>
              <a:rPr lang="es-MX" altLang="es-MX" smtClean="0"/>
              <a:t>los buscadores y los directorios.</a:t>
            </a:r>
          </a:p>
          <a:p>
            <a:r>
              <a:rPr lang="es-MX" altLang="es-MX" smtClean="0"/>
              <a:t> La diferencia entre los dos es que el buscador hace una búsqueda por palabras dentro de todas los sitios web almacenados en su base de datos, mientras que un directorio agrupa sus sitios web por temas tales como: Ciencias, Tecnología, Literatura, etc</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CuadroTexto 5"/>
          <p:cNvSpPr txBox="1">
            <a:spLocks noChangeArrowheads="1"/>
          </p:cNvSpPr>
          <p:nvPr/>
        </p:nvSpPr>
        <p:spPr bwMode="auto">
          <a:xfrm>
            <a:off x="238125" y="917575"/>
            <a:ext cx="62785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 altLang="es-MX" sz="1800"/>
              <a:t>Mozilla Firefox</a:t>
            </a:r>
          </a:p>
          <a:p>
            <a:pPr algn="just" eaLnBrk="1" hangingPunct="1">
              <a:spcBef>
                <a:spcPct val="0"/>
              </a:spcBef>
              <a:buFontTx/>
              <a:buNone/>
            </a:pPr>
            <a:r>
              <a:rPr lang="es-ES" altLang="es-MX" sz="1800"/>
              <a:t>La alternativa más fluida a Google Chrome y que no que no tenga el problema de memoria RAM.</a:t>
            </a:r>
          </a:p>
          <a:p>
            <a:pPr algn="just" eaLnBrk="1" hangingPunct="1">
              <a:spcBef>
                <a:spcPct val="0"/>
              </a:spcBef>
              <a:buFontTx/>
              <a:buNone/>
            </a:pPr>
            <a:r>
              <a:rPr lang="es-ES" altLang="es-MX" sz="1800"/>
              <a:t>Con unas funciones parecidas a las de Chrome, el FireFox suele dar menos problemas con Compaty Fluidez.</a:t>
            </a:r>
          </a:p>
        </p:txBody>
      </p:sp>
      <p:sp>
        <p:nvSpPr>
          <p:cNvPr id="6147" name="CuadroTexto 6"/>
          <p:cNvSpPr txBox="1">
            <a:spLocks noChangeArrowheads="1"/>
          </p:cNvSpPr>
          <p:nvPr/>
        </p:nvSpPr>
        <p:spPr bwMode="auto">
          <a:xfrm>
            <a:off x="238125" y="3213100"/>
            <a:ext cx="584676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 altLang="es-MX" sz="1800"/>
              <a:t>Opera mini</a:t>
            </a:r>
          </a:p>
          <a:p>
            <a:pPr algn="just" eaLnBrk="1" hangingPunct="1">
              <a:spcBef>
                <a:spcPct val="0"/>
              </a:spcBef>
              <a:buFontTx/>
              <a:buNone/>
            </a:pPr>
            <a:r>
              <a:rPr lang="es-ES" altLang="es-MX" sz="1800"/>
              <a:t>Desarrollo por la compañía noruega, Ópera software,es más que un simple navegador, es capaz además de gestionar correo electrónico, sirve para descargar archivos. Torret, tiene un cliente IRC para chatear, permite la lectura de RSS.</a:t>
            </a:r>
          </a:p>
          <a:p>
            <a:pPr algn="just" eaLnBrk="1" hangingPunct="1">
              <a:spcBef>
                <a:spcPct val="0"/>
              </a:spcBef>
              <a:buFontTx/>
              <a:buNone/>
            </a:pPr>
            <a:r>
              <a:rPr lang="es-ES" altLang="es-MX" sz="1800"/>
              <a:t>Ofrece protección anti-malware y anti-phishing,sifrado de datos al navegar, además ofrece la posibilidad de eliminar todos los archivos que pueden servir para rastrear nuestra actividad en internet , es decir Opera elimina archivos como cookies, datos de geolocalización, contraseñas, etc.</a:t>
            </a:r>
          </a:p>
        </p:txBody>
      </p:sp>
      <p:pic>
        <p:nvPicPr>
          <p:cNvPr id="6" name="Imagen 8">
            <a:extLst>
              <a:ext uri="{FF2B5EF4-FFF2-40B4-BE49-F238E27FC236}"/>
            </a:extLst>
          </p:cNvPr>
          <p:cNvPicPr>
            <a:picLocks noChangeAspect="1"/>
          </p:cNvPicPr>
          <p:nvPr/>
        </p:nvPicPr>
        <p:blipFill>
          <a:blip r:embed="rId3"/>
          <a:stretch>
            <a:fillRect/>
          </a:stretch>
        </p:blipFill>
        <p:spPr>
          <a:xfrm>
            <a:off x="6804248" y="1216184"/>
            <a:ext cx="2021219" cy="2031325"/>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7" name="Imagen 10">
            <a:extLst>
              <a:ext uri="{FF2B5EF4-FFF2-40B4-BE49-F238E27FC236}"/>
            </a:extLst>
          </p:cNvPr>
          <p:cNvPicPr>
            <a:picLocks noChangeAspect="1"/>
          </p:cNvPicPr>
          <p:nvPr/>
        </p:nvPicPr>
        <p:blipFill>
          <a:blip r:embed="rId4"/>
          <a:stretch>
            <a:fillRect/>
          </a:stretch>
        </p:blipFill>
        <p:spPr>
          <a:xfrm>
            <a:off x="6804248" y="3963872"/>
            <a:ext cx="1905000" cy="1914525"/>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CuadroTexto 3"/>
          <p:cNvSpPr txBox="1">
            <a:spLocks noChangeArrowheads="1"/>
          </p:cNvSpPr>
          <p:nvPr/>
        </p:nvSpPr>
        <p:spPr bwMode="auto">
          <a:xfrm>
            <a:off x="5181600" y="20145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MX" sz="1800"/>
          </a:p>
        </p:txBody>
      </p:sp>
      <p:sp>
        <p:nvSpPr>
          <p:cNvPr id="7171" name="CuadroTexto 4"/>
          <p:cNvSpPr txBox="1">
            <a:spLocks noChangeArrowheads="1"/>
          </p:cNvSpPr>
          <p:nvPr/>
        </p:nvSpPr>
        <p:spPr bwMode="auto">
          <a:xfrm>
            <a:off x="323850" y="1187450"/>
            <a:ext cx="577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MX" sz="1800"/>
              <a:t>Google Chrome</a:t>
            </a:r>
          </a:p>
          <a:p>
            <a:pPr eaLnBrk="1" hangingPunct="1">
              <a:spcBef>
                <a:spcPct val="0"/>
              </a:spcBef>
              <a:buFontTx/>
              <a:buNone/>
            </a:pPr>
            <a:r>
              <a:rPr lang="es-ES" altLang="es-MX" sz="1800"/>
              <a:t>Este navegador es de preferencia mayoritaria, por una gran cantidad de personas. Es valorado por su sencillez, claridad eficiencia, rapidez y estabilidad que proporciona</a:t>
            </a:r>
          </a:p>
        </p:txBody>
      </p:sp>
      <p:sp>
        <p:nvSpPr>
          <p:cNvPr id="7172" name="CuadroTexto 5"/>
          <p:cNvSpPr txBox="1">
            <a:spLocks noChangeArrowheads="1"/>
          </p:cNvSpPr>
          <p:nvPr/>
        </p:nvSpPr>
        <p:spPr bwMode="auto">
          <a:xfrm>
            <a:off x="323850" y="4151313"/>
            <a:ext cx="60483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MX" sz="1800"/>
              <a:t>Internet Explorer
Este navegador a diferencia de Chrome ya viene instalado por el sistema operativo Windows, conlleva a ciertas desventajas, porque el usuario no puede eliminarlo; es uno de los más inseguros ya que su proceso suele ser muy lento y puede contraer virus informático</a:t>
            </a:r>
          </a:p>
        </p:txBody>
      </p:sp>
      <p:pic>
        <p:nvPicPr>
          <p:cNvPr id="7" name="Imagen 7">
            <a:extLst>
              <a:ext uri="{FF2B5EF4-FFF2-40B4-BE49-F238E27FC236}"/>
            </a:extLst>
          </p:cNvPr>
          <p:cNvPicPr>
            <a:picLocks noChangeAspect="1"/>
          </p:cNvPicPr>
          <p:nvPr/>
        </p:nvPicPr>
        <p:blipFill>
          <a:blip r:embed="rId3"/>
          <a:stretch>
            <a:fillRect/>
          </a:stretch>
        </p:blipFill>
        <p:spPr>
          <a:xfrm>
            <a:off x="6702897" y="914258"/>
            <a:ext cx="1905000" cy="1895475"/>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8" name="Imagen 9">
            <a:extLst>
              <a:ext uri="{FF2B5EF4-FFF2-40B4-BE49-F238E27FC236}"/>
            </a:extLst>
          </p:cNvPr>
          <p:cNvPicPr>
            <a:picLocks noChangeAspect="1"/>
          </p:cNvPicPr>
          <p:nvPr/>
        </p:nvPicPr>
        <p:blipFill>
          <a:blip r:embed="rId4"/>
          <a:stretch>
            <a:fillRect/>
          </a:stretch>
        </p:blipFill>
        <p:spPr>
          <a:xfrm>
            <a:off x="6687944" y="3970310"/>
            <a:ext cx="1905000" cy="1857375"/>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CuadroTexto 3"/>
          <p:cNvSpPr txBox="1">
            <a:spLocks noChangeArrowheads="1"/>
          </p:cNvSpPr>
          <p:nvPr/>
        </p:nvSpPr>
        <p:spPr bwMode="auto">
          <a:xfrm>
            <a:off x="250825" y="514350"/>
            <a:ext cx="8120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MX" sz="1800"/>
              <a:t>Safari</a:t>
            </a:r>
          </a:p>
          <a:p>
            <a:pPr eaLnBrk="1" hangingPunct="1">
              <a:spcBef>
                <a:spcPct val="0"/>
              </a:spcBef>
              <a:buFontTx/>
              <a:buNone/>
            </a:pPr>
            <a:r>
              <a:rPr lang="es-ES" altLang="es-MX" sz="1800"/>
              <a:t>Este fue desarrollado por Apple. Este posee un corrector ortográfico y navegador de pestaña;s interconexión con redes sociales y sus últimas versiones ofrecen almacenamiento Offine</a:t>
            </a:r>
          </a:p>
        </p:txBody>
      </p:sp>
      <p:pic>
        <p:nvPicPr>
          <p:cNvPr id="5" name="Imagen 6">
            <a:extLst>
              <a:ext uri="{FF2B5EF4-FFF2-40B4-BE49-F238E27FC236}"/>
            </a:extLst>
          </p:cNvPr>
          <p:cNvPicPr>
            <a:picLocks noChangeAspect="1"/>
          </p:cNvPicPr>
          <p:nvPr/>
        </p:nvPicPr>
        <p:blipFill>
          <a:blip r:embed="rId3"/>
          <a:stretch>
            <a:fillRect/>
          </a:stretch>
        </p:blipFill>
        <p:spPr>
          <a:xfrm>
            <a:off x="3563888" y="1988840"/>
            <a:ext cx="2238376" cy="2238376"/>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188" y="2492375"/>
            <a:ext cx="8229600" cy="1143000"/>
          </a:xfrm>
        </p:spPr>
        <p:txBody>
          <a:bodyPr rtlCol="0">
            <a:noAutofit/>
          </a:bodyPr>
          <a:lstStyle/>
          <a:p>
            <a:pPr eaLnBrk="1" fontAlgn="auto" hangingPunct="1">
              <a:spcAft>
                <a:spcPts val="0"/>
              </a:spcAft>
              <a:defRPr/>
            </a:pPr>
            <a:r>
              <a:rPr lang="es-MX" sz="96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TIPOS DE BUSCADORES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2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extLst>
          </p:cNvPr>
          <p:cNvSpPr txBox="1"/>
          <p:nvPr/>
        </p:nvSpPr>
        <p:spPr>
          <a:xfrm>
            <a:off x="395288" y="115888"/>
            <a:ext cx="5545137" cy="3048000"/>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s-ES" sz="2400" u="sng" dirty="0">
                <a:solidFill>
                  <a:schemeClr val="accent2">
                    <a:lumMod val="75000"/>
                  </a:schemeClr>
                </a:solidFill>
              </a:rPr>
              <a:t>Bing</a:t>
            </a:r>
          </a:p>
          <a:p>
            <a:pPr fontAlgn="auto">
              <a:spcBef>
                <a:spcPts val="0"/>
              </a:spcBef>
              <a:spcAft>
                <a:spcPts val="0"/>
              </a:spcAft>
              <a:defRPr/>
            </a:pPr>
            <a:r>
              <a:rPr lang="es-ES" sz="2400" dirty="0"/>
              <a:t>Se caracteriza por tener una imagen de fondo muy atractiva. Su búsqueda se basa en el sistema Powerset2. </a:t>
            </a:r>
            <a:r>
              <a:rPr lang="es-ES" sz="2400" dirty="0" smtClean="0"/>
              <a:t>Además </a:t>
            </a:r>
            <a:r>
              <a:rPr lang="es-ES" sz="2400" dirty="0"/>
              <a:t>de la búsqueda tradicional te permite realizar una lista de búsquedas realizadas y personalizadas de acuerdo a tus preferencias</a:t>
            </a:r>
          </a:p>
        </p:txBody>
      </p:sp>
      <p:pic>
        <p:nvPicPr>
          <p:cNvPr id="6" name="5 Imagen">
            <a:extLst>
              <a:ext uri="{FF2B5EF4-FFF2-40B4-BE49-F238E27FC236}"/>
            </a:extLst>
          </p:cNvPr>
          <p:cNvPicPr>
            <a:picLocks noChangeAspect="1"/>
          </p:cNvPicPr>
          <p:nvPr/>
        </p:nvPicPr>
        <p:blipFill>
          <a:blip r:embed="rId3"/>
          <a:stretch>
            <a:fillRect/>
          </a:stretch>
        </p:blipFill>
        <p:spPr>
          <a:xfrm>
            <a:off x="5843319" y="1004783"/>
            <a:ext cx="3083719" cy="1850232"/>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8" name="CuadroTexto 3">
            <a:extLst>
              <a:ext uri="{FF2B5EF4-FFF2-40B4-BE49-F238E27FC236}"/>
            </a:extLst>
          </p:cNvPr>
          <p:cNvSpPr txBox="1"/>
          <p:nvPr/>
        </p:nvSpPr>
        <p:spPr>
          <a:xfrm>
            <a:off x="250825" y="3560763"/>
            <a:ext cx="4608513" cy="2308225"/>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s-ES" sz="2400" u="sng" dirty="0" err="1">
                <a:solidFill>
                  <a:schemeClr val="accent2">
                    <a:lumMod val="75000"/>
                  </a:schemeClr>
                </a:solidFill>
              </a:rPr>
              <a:t>Cha</a:t>
            </a:r>
            <a:r>
              <a:rPr lang="es-ES" sz="2400" u="sng" dirty="0">
                <a:solidFill>
                  <a:schemeClr val="accent2">
                    <a:lumMod val="75000"/>
                  </a:schemeClr>
                </a:solidFill>
              </a:rPr>
              <a:t> </a:t>
            </a:r>
            <a:r>
              <a:rPr lang="es-ES" sz="2400" u="sng" dirty="0" err="1">
                <a:solidFill>
                  <a:schemeClr val="accent2">
                    <a:lumMod val="75000"/>
                  </a:schemeClr>
                </a:solidFill>
              </a:rPr>
              <a:t>Cha</a:t>
            </a:r>
            <a:endParaRPr lang="es-ES" sz="2400" u="sng" dirty="0">
              <a:solidFill>
                <a:schemeClr val="accent2">
                  <a:lumMod val="75000"/>
                </a:schemeClr>
              </a:solidFill>
            </a:endParaRPr>
          </a:p>
          <a:p>
            <a:pPr fontAlgn="auto">
              <a:spcBef>
                <a:spcPts val="0"/>
              </a:spcBef>
              <a:spcAft>
                <a:spcPts val="0"/>
              </a:spcAft>
              <a:defRPr/>
            </a:pPr>
            <a:r>
              <a:rPr lang="es-ES" sz="2400" dirty="0"/>
              <a:t>Se considera como un sistema de búsqueda “inteligente”… se basa en incluir inteligencia humana para que los resultados concuerden de acuerdo con lo que queremos.</a:t>
            </a:r>
          </a:p>
        </p:txBody>
      </p:sp>
      <p:pic>
        <p:nvPicPr>
          <p:cNvPr id="1024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548063"/>
            <a:ext cx="4413250" cy="330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12616</TotalTime>
  <Words>1210</Words>
  <Application>Microsoft Office PowerPoint</Application>
  <PresentationFormat>Presentación en pantalla (4:3)</PresentationFormat>
  <Paragraphs>141</Paragraphs>
  <Slides>42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42</vt:i4>
      </vt:variant>
    </vt:vector>
  </HeadingPairs>
  <TitlesOfParts>
    <vt:vector size="51" baseType="lpstr">
      <vt:lpstr>Calibri</vt:lpstr>
      <vt:lpstr>Arial</vt:lpstr>
      <vt:lpstr>Aharoni</vt:lpstr>
      <vt:lpstr>Open Sans</vt:lpstr>
      <vt:lpstr>Source Sans Pro</vt:lpstr>
      <vt:lpstr>Gulim</vt:lpstr>
      <vt:lpstr>Century Gothic</vt:lpstr>
      <vt:lpstr>Roboto</vt:lpstr>
      <vt:lpstr>Tema de Office</vt:lpstr>
      <vt:lpstr>Presentación de PowerPoint</vt:lpstr>
      <vt:lpstr>¿QUE ES UN NAVEGADOR DE INTERNET ?</vt:lpstr>
      <vt:lpstr>¿QUE ES UN BUSCADOR DE INTERNET ?</vt:lpstr>
      <vt:lpstr>TIPOS DE NAVEGADORES </vt:lpstr>
      <vt:lpstr>Presentación de PowerPoint</vt:lpstr>
      <vt:lpstr>Presentación de PowerPoint</vt:lpstr>
      <vt:lpstr>Presentación de PowerPoint</vt:lpstr>
      <vt:lpstr>TIPOS DE BUSCADORES </vt:lpstr>
      <vt:lpstr>Presentación de PowerPoint</vt:lpstr>
      <vt:lpstr>Presentación de PowerPoint</vt:lpstr>
      <vt:lpstr>Presentación de PowerPoint</vt:lpstr>
      <vt:lpstr>DIFERENCIAS </vt:lpstr>
      <vt:lpstr>BUSCADORES </vt:lpstr>
      <vt:lpstr>Presentación de PowerPoint</vt:lpstr>
      <vt:lpstr>Presentación de PowerPoint</vt:lpstr>
      <vt:lpstr>MAS UTILIZADOS </vt:lpstr>
      <vt:lpstr>MENOS UTILIZADOS </vt:lpstr>
      <vt:lpstr>“EJEMPLOS DE BUSCADORES Y NAVEGADORES DE INTERNET” </vt:lpstr>
      <vt:lpstr>“Archive Wayback Machine” </vt:lpstr>
      <vt:lpstr>“Dogpile” </vt:lpstr>
      <vt:lpstr>Presentación de PowerPoint</vt:lpstr>
      <vt:lpstr>“Duckduckgo” </vt:lpstr>
      <vt:lpstr>Presentación de PowerPoint</vt:lpstr>
      <vt:lpstr>“Exalead” </vt:lpstr>
      <vt:lpstr>Presentación de PowerPoint</vt:lpstr>
      <vt:lpstr>“Factbites” </vt:lpstr>
      <vt:lpstr>Presentación de PowerPoint</vt:lpstr>
      <vt:lpstr>“Maxthon”</vt:lpstr>
      <vt:lpstr>Presentación de PowerPoint</vt:lpstr>
      <vt:lpstr>“SlimBrowser”</vt:lpstr>
      <vt:lpstr>“Netscape Browser”</vt:lpstr>
      <vt:lpstr>“Bing”</vt:lpstr>
      <vt:lpstr>Presentación de PowerPoint</vt:lpstr>
      <vt:lpstr>“Yahoo”</vt:lpstr>
      <vt:lpstr>“SeaMonkey”</vt:lpstr>
      <vt:lpstr>Presentación de PowerPoint</vt:lpstr>
      <vt:lpstr>Presentación de PowerPoint</vt:lpstr>
      <vt:lpstr>¿Cómo navegar en internet? </vt:lpstr>
      <vt:lpstr>Presentación de PowerPoint</vt:lpstr>
      <vt:lpstr>Presentación de PowerPoint</vt:lpstr>
      <vt:lpstr>¿Como buscar en internet? </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MEXICO</dc:creator>
  <cp:lastModifiedBy>user</cp:lastModifiedBy>
  <cp:revision>26</cp:revision>
  <dcterms:created xsi:type="dcterms:W3CDTF">2019-03-29T13:23:09Z</dcterms:created>
  <dcterms:modified xsi:type="dcterms:W3CDTF">2019-04-08T02:20:18Z</dcterms:modified>
</cp:coreProperties>
</file>